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63"/>
  </p:notesMasterIdLst>
  <p:handoutMasterIdLst>
    <p:handoutMasterId r:id="rId64"/>
  </p:handoutMasterIdLst>
  <p:sldIdLst>
    <p:sldId id="258" r:id="rId2"/>
    <p:sldId id="358" r:id="rId3"/>
    <p:sldId id="307" r:id="rId4"/>
    <p:sldId id="359" r:id="rId5"/>
    <p:sldId id="360" r:id="rId6"/>
    <p:sldId id="361" r:id="rId7"/>
    <p:sldId id="362" r:id="rId8"/>
    <p:sldId id="363" r:id="rId9"/>
    <p:sldId id="364" r:id="rId10"/>
    <p:sldId id="365" r:id="rId11"/>
    <p:sldId id="366" r:id="rId12"/>
    <p:sldId id="367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76" r:id="rId22"/>
    <p:sldId id="377" r:id="rId23"/>
    <p:sldId id="378" r:id="rId24"/>
    <p:sldId id="379" r:id="rId25"/>
    <p:sldId id="380" r:id="rId26"/>
    <p:sldId id="381" r:id="rId27"/>
    <p:sldId id="382" r:id="rId28"/>
    <p:sldId id="383" r:id="rId29"/>
    <p:sldId id="384" r:id="rId30"/>
    <p:sldId id="385" r:id="rId31"/>
    <p:sldId id="386" r:id="rId32"/>
    <p:sldId id="387" r:id="rId33"/>
    <p:sldId id="388" r:id="rId34"/>
    <p:sldId id="389" r:id="rId35"/>
    <p:sldId id="390" r:id="rId36"/>
    <p:sldId id="391" r:id="rId37"/>
    <p:sldId id="392" r:id="rId38"/>
    <p:sldId id="393" r:id="rId39"/>
    <p:sldId id="394" r:id="rId40"/>
    <p:sldId id="395" r:id="rId41"/>
    <p:sldId id="396" r:id="rId42"/>
    <p:sldId id="397" r:id="rId43"/>
    <p:sldId id="398" r:id="rId44"/>
    <p:sldId id="399" r:id="rId45"/>
    <p:sldId id="400" r:id="rId46"/>
    <p:sldId id="401" r:id="rId47"/>
    <p:sldId id="402" r:id="rId48"/>
    <p:sldId id="403" r:id="rId49"/>
    <p:sldId id="404" r:id="rId50"/>
    <p:sldId id="405" r:id="rId51"/>
    <p:sldId id="406" r:id="rId52"/>
    <p:sldId id="407" r:id="rId53"/>
    <p:sldId id="408" r:id="rId54"/>
    <p:sldId id="409" r:id="rId55"/>
    <p:sldId id="410" r:id="rId56"/>
    <p:sldId id="411" r:id="rId57"/>
    <p:sldId id="412" r:id="rId58"/>
    <p:sldId id="413" r:id="rId59"/>
    <p:sldId id="414" r:id="rId60"/>
    <p:sldId id="415" r:id="rId61"/>
    <p:sldId id="416" r:id="rId62"/>
  </p:sldIdLst>
  <p:sldSz cx="9144000" cy="6858000" type="screen4x3"/>
  <p:notesSz cx="6858000" cy="9144000"/>
  <p:embeddedFontLst>
    <p:embeddedFont>
      <p:font typeface="HY견고딕" panose="02030600000101010101" pitchFamily="18" charset="-127"/>
      <p:regular r:id="rId65"/>
    </p:embeddedFont>
    <p:embeddedFont>
      <p:font typeface="나눔손글씨 펜" panose="020B0600000101010101" charset="-127"/>
      <p:regular r:id="rId66"/>
    </p:embeddedFont>
    <p:embeddedFont>
      <p:font typeface="맑은 고딕" panose="020B0503020000020004" pitchFamily="50" charset="-127"/>
      <p:regular r:id="rId67"/>
      <p:bold r:id="rId6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1C1"/>
    <a:srgbClr val="BC0606"/>
    <a:srgbClr val="FB5357"/>
    <a:srgbClr val="ED193A"/>
    <a:srgbClr val="FC888B"/>
    <a:srgbClr val="F90F15"/>
    <a:srgbClr val="FFE6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4" autoAdjust="0"/>
    <p:restoredTop sz="94660"/>
  </p:normalViewPr>
  <p:slideViewPr>
    <p:cSldViewPr>
      <p:cViewPr varScale="1">
        <p:scale>
          <a:sx n="110" d="100"/>
          <a:sy n="110" d="100"/>
        </p:scale>
        <p:origin x="73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4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BBE25-1181-4C43-B3E8-9A672AB42AD3}" type="datetimeFigureOut">
              <a:rPr lang="ko-KR" altLang="en-US" smtClean="0"/>
              <a:t>2022-06-22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4FE1A-607B-4D11-88C0-1D39C9D15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488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7EA4F-E52F-483E-87D5-3C4B721D7C88}" type="datetimeFigureOut">
              <a:rPr lang="ko-KR" altLang="en-US" smtClean="0"/>
              <a:t>2022-06-22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55EBA-934E-483F-8030-D9FCCBE74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62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5517232"/>
            <a:ext cx="9144000" cy="1368152"/>
          </a:xfrm>
          <a:prstGeom prst="rect">
            <a:avLst/>
          </a:prstGeom>
          <a:solidFill>
            <a:srgbClr val="FC8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251520" y="5709740"/>
            <a:ext cx="8229600" cy="1031628"/>
          </a:xfrm>
        </p:spPr>
        <p:txBody>
          <a:bodyPr/>
          <a:lstStyle>
            <a:lvl1pPr algn="l">
              <a:defRPr sz="4400" b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/>
          <p:cNvGrpSpPr/>
          <p:nvPr userDrawn="1"/>
        </p:nvGrpSpPr>
        <p:grpSpPr>
          <a:xfrm>
            <a:off x="5371176" y="1963501"/>
            <a:ext cx="3772823" cy="3553731"/>
            <a:chOff x="5371176" y="1963501"/>
            <a:chExt cx="3772823" cy="3553731"/>
          </a:xfrm>
        </p:grpSpPr>
        <p:pic>
          <p:nvPicPr>
            <p:cNvPr id="12" name="Picture 3"/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749" r="8333" b="19249"/>
            <a:stretch/>
          </p:blipFill>
          <p:spPr bwMode="auto">
            <a:xfrm>
              <a:off x="5371176" y="1963501"/>
              <a:ext cx="3772823" cy="35537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직사각형 12"/>
            <p:cNvSpPr/>
            <p:nvPr userDrawn="1"/>
          </p:nvSpPr>
          <p:spPr>
            <a:xfrm>
              <a:off x="7596336" y="1963501"/>
              <a:ext cx="1080120" cy="993616"/>
            </a:xfrm>
            <a:prstGeom prst="rect">
              <a:avLst/>
            </a:prstGeom>
            <a:noFill/>
            <a:ln w="57150">
              <a:gradFill flip="none" rotWithShape="1">
                <a:gsLst>
                  <a:gs pos="0">
                    <a:srgbClr val="F90F15"/>
                  </a:gs>
                  <a:gs pos="55000">
                    <a:srgbClr val="FC888B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 userDrawn="1"/>
          </p:nvSpPr>
          <p:spPr>
            <a:xfrm>
              <a:off x="5402746" y="4819650"/>
              <a:ext cx="648072" cy="572616"/>
            </a:xfrm>
            <a:prstGeom prst="rect">
              <a:avLst/>
            </a:prstGeom>
            <a:noFill/>
            <a:ln w="57150">
              <a:gradFill flip="none" rotWithShape="1">
                <a:gsLst>
                  <a:gs pos="0">
                    <a:srgbClr val="F90F15"/>
                  </a:gs>
                  <a:gs pos="55000">
                    <a:srgbClr val="FC888B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" r="12584" b="78836"/>
          <a:stretch/>
        </p:blipFill>
        <p:spPr bwMode="auto">
          <a:xfrm>
            <a:off x="210394" y="3941603"/>
            <a:ext cx="3929558" cy="1404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3275856" y="5013176"/>
            <a:ext cx="822970" cy="26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518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1199976" y="2348880"/>
            <a:ext cx="5100216" cy="1031628"/>
          </a:xfrm>
        </p:spPr>
        <p:txBody>
          <a:bodyPr/>
          <a:lstStyle>
            <a:lvl1pPr algn="l">
              <a:defRPr sz="4400" b="0">
                <a:solidFill>
                  <a:schemeClr val="accent5">
                    <a:lumMod val="50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0" y="6237312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24801" r="19532" b="9887"/>
          <a:stretch/>
        </p:blipFill>
        <p:spPr bwMode="auto">
          <a:xfrm>
            <a:off x="6643598" y="3822400"/>
            <a:ext cx="2500401" cy="303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6410941" y="3284984"/>
            <a:ext cx="465315" cy="496808"/>
          </a:xfrm>
          <a:prstGeom prst="rect">
            <a:avLst/>
          </a:prstGeom>
          <a:noFill/>
          <a:ln w="57150">
            <a:solidFill>
              <a:srgbClr val="ED19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7219875" y="1939423"/>
            <a:ext cx="303684" cy="303023"/>
          </a:xfrm>
          <a:prstGeom prst="rect">
            <a:avLst/>
          </a:prstGeom>
          <a:noFill/>
          <a:ln w="5715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912341" y="2203146"/>
            <a:ext cx="5747891" cy="1328780"/>
          </a:xfrm>
          <a:prstGeom prst="rect">
            <a:avLst/>
          </a:prstGeom>
          <a:noFill/>
          <a:ln w="12700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912341" y="1610891"/>
            <a:ext cx="4725559" cy="447607"/>
            <a:chOff x="1587302" y="1206947"/>
            <a:chExt cx="7737226" cy="565869"/>
          </a:xfrm>
        </p:grpSpPr>
        <p:pic>
          <p:nvPicPr>
            <p:cNvPr id="16" name="Picture 3"/>
            <p:cNvPicPr>
              <a:picLocks noChangeAspect="1" noChangeArrowheads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" t="7712" r="12584" b="83763"/>
            <a:stretch/>
          </p:blipFill>
          <p:spPr bwMode="auto">
            <a:xfrm>
              <a:off x="5394970" y="1206947"/>
              <a:ext cx="3929558" cy="5658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3"/>
            <p:cNvPicPr>
              <a:picLocks noChangeAspect="1" noChangeArrowheads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" r="15164" b="92157"/>
            <a:stretch/>
          </p:blipFill>
          <p:spPr bwMode="auto">
            <a:xfrm>
              <a:off x="1587302" y="1231989"/>
              <a:ext cx="3813373" cy="520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" name="직사각형 16"/>
          <p:cNvSpPr/>
          <p:nvPr userDrawn="1"/>
        </p:nvSpPr>
        <p:spPr>
          <a:xfrm>
            <a:off x="6848475" y="1609725"/>
            <a:ext cx="511902" cy="468119"/>
          </a:xfrm>
          <a:prstGeom prst="rect">
            <a:avLst/>
          </a:prstGeom>
          <a:noFill/>
          <a:ln w="5715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895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620688"/>
            <a:ext cx="73448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Tahoma" pitchFamily="34" charset="0"/>
              </a:rPr>
              <a:t>각 절에서 다루는 내용</a:t>
            </a:r>
            <a:endParaRPr kumimoji="0"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Tahoma" pitchFamily="34" charset="0"/>
            </a:endParaRPr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755576" y="1412776"/>
            <a:ext cx="7776864" cy="468052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000"/>
            </a:lvl1pPr>
            <a:lvl2pPr marL="542925" indent="-276225"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800">
                <a:latin typeface="나눔손글씨 펜" pitchFamily="66" charset="-127"/>
                <a:ea typeface="나눔손글씨 펜" pitchFamily="66" charset="-127"/>
              </a:defRPr>
            </a:lvl2pPr>
          </a:lstStyle>
          <a:p>
            <a:pPr lvl="0"/>
            <a:r>
              <a:rPr lang="ko-KR" altLang="en-US" dirty="0"/>
              <a:t>마스터 텍스트 스타일을 편집합니다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/>
            <a:r>
              <a:rPr lang="ko-KR" altLang="en-US" dirty="0"/>
              <a:t> 둘째 수준</a:t>
            </a:r>
          </a:p>
        </p:txBody>
      </p:sp>
    </p:spTree>
    <p:extLst>
      <p:ext uri="{BB962C8B-B14F-4D97-AF65-F5344CB8AC3E}">
        <p14:creationId xmlns:p14="http://schemas.microsoft.com/office/powerpoint/2010/main" val="140426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84737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7920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800" b="1">
                <a:solidFill>
                  <a:schemeClr val="accent3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1"/>
          </p:nvPr>
        </p:nvSpPr>
        <p:spPr>
          <a:xfrm>
            <a:off x="827584" y="908720"/>
            <a:ext cx="79928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600" b="0">
                <a:latin typeface="+mj-ea"/>
                <a:ea typeface="+mj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12388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2022-06-22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74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3" r:id="rId2"/>
    <p:sldLayoutId id="2147483677" r:id="rId3"/>
    <p:sldLayoutId id="2147483679" r:id="rId4"/>
    <p:sldLayoutId id="2147483682" r:id="rId5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2800" dirty="0"/>
              <a:t>OpenCV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22355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특정 범위 픽셀 변경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3849A4-222B-AD3A-27A2-8803E2529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45" y="1556792"/>
            <a:ext cx="4167401" cy="14893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461206-E6A5-1B54-D24C-219AEBA8AF1F}"/>
              </a:ext>
            </a:extLst>
          </p:cNvPr>
          <p:cNvSpPr txBox="1"/>
          <p:nvPr/>
        </p:nvSpPr>
        <p:spPr>
          <a:xfrm>
            <a:off x="5364088" y="6047198"/>
            <a:ext cx="36323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--- 0.0029997825622558594 </a:t>
            </a:r>
            <a:r>
              <a:rPr lang="ko-KR" altLang="en-US" sz="1400" dirty="0" err="1"/>
              <a:t>seconds</a:t>
            </a:r>
            <a:r>
              <a:rPr lang="ko-KR" altLang="en-US" sz="1400" dirty="0"/>
              <a:t> ---</a:t>
            </a:r>
          </a:p>
          <a:p>
            <a:r>
              <a:rPr lang="ko-KR" altLang="en-US" sz="1400" dirty="0"/>
              <a:t>--- 0.0 </a:t>
            </a:r>
            <a:r>
              <a:rPr lang="ko-KR" altLang="en-US" sz="1400" dirty="0" err="1"/>
              <a:t>seconds</a:t>
            </a:r>
            <a:r>
              <a:rPr lang="ko-KR" altLang="en-US" sz="1400" dirty="0"/>
              <a:t> ---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BA2F67-01BF-AA20-CD58-D0150E7B8496}"/>
              </a:ext>
            </a:extLst>
          </p:cNvPr>
          <p:cNvSpPr txBox="1"/>
          <p:nvPr/>
        </p:nvSpPr>
        <p:spPr>
          <a:xfrm>
            <a:off x="469145" y="3046103"/>
            <a:ext cx="66650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import</a:t>
            </a:r>
            <a:r>
              <a:rPr lang="ko-KR" altLang="en-US" sz="1400" dirty="0"/>
              <a:t> cv2</a:t>
            </a:r>
          </a:p>
          <a:p>
            <a:r>
              <a:rPr lang="ko-KR" altLang="en-US" sz="1400" dirty="0" err="1"/>
              <a:t>import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time</a:t>
            </a:r>
            <a:endParaRPr lang="ko-KR" altLang="en-US" sz="1400" dirty="0"/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 = cv2.imread('</a:t>
            </a:r>
            <a:r>
              <a:rPr lang="ko-KR" altLang="en-US" sz="1400" dirty="0" err="1"/>
              <a:t>image_basic.png</a:t>
            </a:r>
            <a:r>
              <a:rPr lang="ko-KR" altLang="en-US" sz="1400" dirty="0"/>
              <a:t>')</a:t>
            </a:r>
          </a:p>
          <a:p>
            <a:r>
              <a:rPr lang="ko-KR" altLang="en-US" sz="1400" dirty="0" err="1"/>
              <a:t>start_time</a:t>
            </a:r>
            <a:r>
              <a:rPr lang="ko-KR" altLang="en-US" sz="1400" dirty="0"/>
              <a:t> = </a:t>
            </a:r>
            <a:r>
              <a:rPr lang="ko-KR" altLang="en-US" sz="1400" dirty="0" err="1"/>
              <a:t>time.time</a:t>
            </a:r>
            <a:r>
              <a:rPr lang="ko-KR" altLang="en-US" sz="1400" dirty="0"/>
              <a:t>()</a:t>
            </a:r>
          </a:p>
          <a:p>
            <a:r>
              <a:rPr lang="ko-KR" altLang="en-US" sz="1400" dirty="0" err="1"/>
              <a:t>for</a:t>
            </a:r>
            <a:r>
              <a:rPr lang="ko-KR" altLang="en-US" sz="1400" dirty="0"/>
              <a:t> </a:t>
            </a:r>
            <a:r>
              <a:rPr lang="ko-KR" altLang="en-US" sz="1400" dirty="0" err="1"/>
              <a:t>i</a:t>
            </a:r>
            <a:r>
              <a:rPr lang="ko-KR" altLang="en-US" sz="1400" dirty="0"/>
              <a:t> </a:t>
            </a:r>
            <a:r>
              <a:rPr lang="ko-KR" altLang="en-US" sz="1400" dirty="0" err="1"/>
              <a:t>in</a:t>
            </a:r>
            <a:r>
              <a:rPr lang="ko-KR" altLang="en-US" sz="1400" dirty="0"/>
              <a:t> </a:t>
            </a:r>
            <a:r>
              <a:rPr lang="ko-KR" altLang="en-US" sz="1400" dirty="0" err="1"/>
              <a:t>range</a:t>
            </a:r>
            <a:r>
              <a:rPr lang="ko-KR" altLang="en-US" sz="1400" dirty="0"/>
              <a:t>(0, 100):</a:t>
            </a:r>
          </a:p>
          <a:p>
            <a:r>
              <a:rPr lang="ko-KR" altLang="en-US" sz="1400" dirty="0"/>
              <a:t>    </a:t>
            </a:r>
            <a:r>
              <a:rPr lang="ko-KR" altLang="en-US" sz="1400" dirty="0" err="1"/>
              <a:t>for</a:t>
            </a:r>
            <a:r>
              <a:rPr lang="ko-KR" altLang="en-US" sz="1400" dirty="0"/>
              <a:t> </a:t>
            </a:r>
            <a:r>
              <a:rPr lang="ko-KR" altLang="en-US" sz="1400" dirty="0" err="1"/>
              <a:t>j</a:t>
            </a:r>
            <a:r>
              <a:rPr lang="ko-KR" altLang="en-US" sz="1400" dirty="0"/>
              <a:t> </a:t>
            </a:r>
            <a:r>
              <a:rPr lang="ko-KR" altLang="en-US" sz="1400" dirty="0" err="1"/>
              <a:t>in</a:t>
            </a:r>
            <a:r>
              <a:rPr lang="ko-KR" altLang="en-US" sz="1400" dirty="0"/>
              <a:t> </a:t>
            </a:r>
            <a:r>
              <a:rPr lang="ko-KR" altLang="en-US" sz="1400" dirty="0" err="1"/>
              <a:t>range</a:t>
            </a:r>
            <a:r>
              <a:rPr lang="ko-KR" altLang="en-US" sz="1400" dirty="0"/>
              <a:t>(0, 100):</a:t>
            </a:r>
          </a:p>
          <a:p>
            <a:r>
              <a:rPr lang="ko-KR" altLang="en-US" sz="1400" dirty="0"/>
              <a:t>        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[</a:t>
            </a:r>
            <a:r>
              <a:rPr lang="ko-KR" altLang="en-US" sz="1400" dirty="0" err="1"/>
              <a:t>i</a:t>
            </a:r>
            <a:r>
              <a:rPr lang="ko-KR" altLang="en-US" sz="1400" dirty="0"/>
              <a:t>, </a:t>
            </a:r>
            <a:r>
              <a:rPr lang="ko-KR" altLang="en-US" sz="1400" dirty="0" err="1"/>
              <a:t>j</a:t>
            </a:r>
            <a:r>
              <a:rPr lang="ko-KR" altLang="en-US" sz="1400" dirty="0"/>
              <a:t>] = [255, 255, 255]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("--- %</a:t>
            </a:r>
            <a:r>
              <a:rPr lang="ko-KR" altLang="en-US" sz="1400" dirty="0" err="1"/>
              <a:t>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seconds</a:t>
            </a:r>
            <a:r>
              <a:rPr lang="ko-KR" altLang="en-US" sz="1400" dirty="0"/>
              <a:t> ---" % (</a:t>
            </a:r>
            <a:r>
              <a:rPr lang="ko-KR" altLang="en-US" sz="1400" dirty="0" err="1"/>
              <a:t>time.time</a:t>
            </a:r>
            <a:r>
              <a:rPr lang="ko-KR" altLang="en-US" sz="1400" dirty="0"/>
              <a:t>() - </a:t>
            </a:r>
            <a:r>
              <a:rPr lang="ko-KR" altLang="en-US" sz="1400" dirty="0" err="1"/>
              <a:t>start_time</a:t>
            </a:r>
            <a:r>
              <a:rPr lang="ko-KR" altLang="en-US" sz="1400" dirty="0"/>
              <a:t>))</a:t>
            </a:r>
          </a:p>
          <a:p>
            <a:r>
              <a:rPr lang="ko-KR" altLang="en-US" sz="1400" dirty="0"/>
              <a:t>cv2.imshow('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', 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/>
              <a:t>cv2.waitKey(0)</a:t>
            </a:r>
            <a:endParaRPr lang="en-US" altLang="ko-KR" sz="1400" dirty="0"/>
          </a:p>
          <a:p>
            <a:endParaRPr lang="ko-KR" altLang="en-US" sz="1400" dirty="0"/>
          </a:p>
          <a:p>
            <a:r>
              <a:rPr lang="ko-KR" altLang="en-US" sz="1400" dirty="0" err="1"/>
              <a:t>start_time</a:t>
            </a:r>
            <a:r>
              <a:rPr lang="ko-KR" altLang="en-US" sz="1400" dirty="0"/>
              <a:t> = </a:t>
            </a:r>
            <a:r>
              <a:rPr lang="ko-KR" altLang="en-US" sz="1400" dirty="0" err="1"/>
              <a:t>time.time</a:t>
            </a:r>
            <a:r>
              <a:rPr lang="ko-KR" altLang="en-US" sz="1400" dirty="0"/>
              <a:t>()</a:t>
            </a:r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[0:100, 0:100] = [0, 0, 0]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("--- %</a:t>
            </a:r>
            <a:r>
              <a:rPr lang="ko-KR" altLang="en-US" sz="1400" dirty="0" err="1"/>
              <a:t>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seconds</a:t>
            </a:r>
            <a:r>
              <a:rPr lang="ko-KR" altLang="en-US" sz="1400" dirty="0"/>
              <a:t> ---" % (</a:t>
            </a:r>
            <a:r>
              <a:rPr lang="ko-KR" altLang="en-US" sz="1400" dirty="0" err="1"/>
              <a:t>time.time</a:t>
            </a:r>
            <a:r>
              <a:rPr lang="ko-KR" altLang="en-US" sz="1400" dirty="0"/>
              <a:t>() - </a:t>
            </a:r>
            <a:r>
              <a:rPr lang="ko-KR" altLang="en-US" sz="1400" dirty="0" err="1"/>
              <a:t>start_time</a:t>
            </a:r>
            <a:r>
              <a:rPr lang="ko-KR" altLang="en-US" sz="1400" dirty="0"/>
              <a:t>))</a:t>
            </a:r>
          </a:p>
          <a:p>
            <a:r>
              <a:rPr lang="ko-KR" altLang="en-US" sz="1400" dirty="0"/>
              <a:t>cv2.imshow('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', 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/>
              <a:t>cv2.waitKey(0)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84E5CC1-E982-1C4C-484E-344A9725A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242" y="1801003"/>
            <a:ext cx="2196944" cy="215282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4C98A22-0A44-84BB-14EF-5BD81C079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240" y="3402569"/>
            <a:ext cx="2196944" cy="214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83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ROI </a:t>
            </a:r>
            <a:r>
              <a:rPr lang="ko-KR" altLang="en-US" dirty="0"/>
              <a:t>추출 및 복사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FB0C91-F367-B0ED-C400-AFFD59CD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56792"/>
            <a:ext cx="4464496" cy="15267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917AB0C-0FD7-A3BC-CAA1-CF2679775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93" y="3306711"/>
            <a:ext cx="3620005" cy="306747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E73A2A9-7FC6-F0EA-F6A7-7C4AA5237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3100" y="3374229"/>
            <a:ext cx="1228896" cy="148610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4311F8C-B76B-394C-41AF-2461C3DAC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7687" y="4095998"/>
            <a:ext cx="2391109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05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픽셀별로 색상 다루기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9B44D9-00AC-6706-D642-A671C02BD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9" y="1556792"/>
            <a:ext cx="4680520" cy="161842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BBBD2FB-56C2-48AE-394D-87979A839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9" y="3857969"/>
            <a:ext cx="2878864" cy="285601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4936CFB-8E7F-3B0C-FD40-FEE4DF74F795}"/>
              </a:ext>
            </a:extLst>
          </p:cNvPr>
          <p:cNvSpPr txBox="1"/>
          <p:nvPr/>
        </p:nvSpPr>
        <p:spPr>
          <a:xfrm>
            <a:off x="1763690" y="5937310"/>
            <a:ext cx="287886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모든 픽셀에 대해 인덱스 </a:t>
            </a:r>
            <a:r>
              <a:rPr lang="en-US" altLang="ko-KR" sz="1400" dirty="0"/>
              <a:t>2</a:t>
            </a:r>
            <a:r>
              <a:rPr lang="ko-KR" altLang="en-US" sz="1400" dirty="0"/>
              <a:t>값인 </a:t>
            </a:r>
            <a:r>
              <a:rPr lang="en-US" altLang="ko-KR" sz="1400" dirty="0"/>
              <a:t>Red </a:t>
            </a:r>
            <a:r>
              <a:rPr lang="ko-KR" altLang="en-US" sz="1400" dirty="0"/>
              <a:t>값 모두를</a:t>
            </a:r>
            <a:r>
              <a:rPr lang="en-US" altLang="ko-KR" sz="1400" dirty="0"/>
              <a:t> 0</a:t>
            </a:r>
            <a:r>
              <a:rPr lang="ko-KR" altLang="en-US" sz="1400" dirty="0"/>
              <a:t>으로 설정 </a:t>
            </a:r>
            <a:r>
              <a:rPr lang="en-US" altLang="ko-KR" sz="1400" dirty="0"/>
              <a:t>(Red </a:t>
            </a:r>
            <a:r>
              <a:rPr lang="ko-KR" altLang="en-US" sz="1400" dirty="0"/>
              <a:t>값이 모두 사라짐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D29538D-540A-71BE-3B3F-C7546BB0E9EB}"/>
              </a:ext>
            </a:extLst>
          </p:cNvPr>
          <p:cNvCxnSpPr>
            <a:cxnSpLocks/>
          </p:cNvCxnSpPr>
          <p:nvPr/>
        </p:nvCxnSpPr>
        <p:spPr>
          <a:xfrm flipH="1" flipV="1">
            <a:off x="2195736" y="4653136"/>
            <a:ext cx="144016" cy="1284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1675682-23BF-7A71-ED21-91B0A4847697}"/>
              </a:ext>
            </a:extLst>
          </p:cNvPr>
          <p:cNvSpPr txBox="1"/>
          <p:nvPr/>
        </p:nvSpPr>
        <p:spPr>
          <a:xfrm>
            <a:off x="572171" y="3738387"/>
            <a:ext cx="459377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image_basic.png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/>
              <a:t># 특정 색상만 제거하기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[:, :, 2] = 0</a:t>
            </a:r>
          </a:p>
          <a:p>
            <a:r>
              <a:rPr lang="ko-KR" altLang="en-US" sz="1600" dirty="0"/>
              <a:t>cv2.imshow('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', 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/>
              <a:t>cv2.waitKey(0)</a:t>
            </a:r>
          </a:p>
        </p:txBody>
      </p:sp>
    </p:spTree>
    <p:extLst>
      <p:ext uri="{BB962C8B-B14F-4D97-AF65-F5344CB8AC3E}">
        <p14:creationId xmlns:p14="http://schemas.microsoft.com/office/powerpoint/2010/main" val="3840604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3. </a:t>
            </a:r>
            <a:r>
              <a:rPr lang="en-US" altLang="ko-KR" sz="2800" dirty="0"/>
              <a:t>OpenCV </a:t>
            </a:r>
            <a:r>
              <a:rPr lang="ko-KR" altLang="en-US" sz="2800" dirty="0"/>
              <a:t>이미지 변형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68951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크기 조절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861A5F-4C72-17A7-5946-C78E80B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50" y="2060848"/>
            <a:ext cx="8623238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06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err="1"/>
              <a:t>보간법</a:t>
            </a:r>
            <a:r>
              <a:rPr lang="en-US" altLang="ko-KR" dirty="0"/>
              <a:t>(Interpolation)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FC64DA-FE1B-FFA0-9CA6-F96BE5325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531" y="1700808"/>
            <a:ext cx="6431821" cy="47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04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크기 조절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788A61-622F-5457-A299-2A0ECEB3A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93" y="1772816"/>
            <a:ext cx="8646395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32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크기 조절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A829B7C-BD76-D5A4-ED99-26F914E99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712" y="177457"/>
            <a:ext cx="2734690" cy="22723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65867C5-5A9E-35BA-2C93-E2834824F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712" y="2420888"/>
            <a:ext cx="2734690" cy="23354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2AB5B0-0D6C-34A7-F8C7-EC430EFB34F1}"/>
              </a:ext>
            </a:extLst>
          </p:cNvPr>
          <p:cNvSpPr txBox="1"/>
          <p:nvPr/>
        </p:nvSpPr>
        <p:spPr>
          <a:xfrm>
            <a:off x="632581" y="1509680"/>
            <a:ext cx="710621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cat.jpg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expand</a:t>
            </a:r>
            <a:r>
              <a:rPr lang="ko-KR" altLang="en-US" sz="1600" dirty="0"/>
              <a:t> = cv2.resize(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None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fx</a:t>
            </a:r>
            <a:r>
              <a:rPr lang="ko-KR" altLang="en-US" sz="1600" dirty="0"/>
              <a:t>=2.0, </a:t>
            </a:r>
            <a:r>
              <a:rPr lang="ko-KR" altLang="en-US" sz="1600" dirty="0" err="1"/>
              <a:t>fy</a:t>
            </a:r>
            <a:r>
              <a:rPr lang="ko-KR" altLang="en-US" sz="1600" dirty="0"/>
              <a:t>=2.0, </a:t>
            </a:r>
            <a:r>
              <a:rPr lang="ko-KR" altLang="en-US" sz="1600" dirty="0" err="1"/>
              <a:t>interpolation</a:t>
            </a:r>
            <a:r>
              <a:rPr lang="ko-KR" altLang="en-US" sz="1600" dirty="0"/>
              <a:t>=cv2.INTER_CUBIC)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expand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shrink</a:t>
            </a:r>
            <a:r>
              <a:rPr lang="ko-KR" altLang="en-US" sz="1600" dirty="0"/>
              <a:t> = cv2.resize(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None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fx</a:t>
            </a:r>
            <a:r>
              <a:rPr lang="ko-KR" altLang="en-US" sz="1600" dirty="0"/>
              <a:t>=0.8, </a:t>
            </a:r>
            <a:r>
              <a:rPr lang="ko-KR" altLang="en-US" sz="1600" dirty="0" err="1"/>
              <a:t>fy</a:t>
            </a:r>
            <a:r>
              <a:rPr lang="ko-KR" altLang="en-US" sz="1600" dirty="0"/>
              <a:t>=0.8, </a:t>
            </a:r>
            <a:r>
              <a:rPr lang="ko-KR" altLang="en-US" sz="1600" dirty="0" err="1"/>
              <a:t>interpolation</a:t>
            </a:r>
            <a:r>
              <a:rPr lang="ko-KR" altLang="en-US" sz="1600" dirty="0"/>
              <a:t>=cv2.INTER_AREA)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shrink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FB2A61F-2227-1A5C-9BAE-1AFD9003A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00" y="4521611"/>
            <a:ext cx="2646202" cy="227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6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위치 변경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57E676-4C9A-905D-E503-97C74B13D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68" y="1543337"/>
            <a:ext cx="7163800" cy="28578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BEDD4D2-11D6-DE89-15C0-346853B4A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4869160"/>
            <a:ext cx="8170207" cy="12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43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변환 행렬과 변환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D0FB01-A099-BE1D-CC20-B0E20B09B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18" y="2057208"/>
            <a:ext cx="7892844" cy="2955968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2A9EF72-7202-65C4-DA3E-E63A9552C543}"/>
              </a:ext>
            </a:extLst>
          </p:cNvPr>
          <p:cNvGrpSpPr/>
          <p:nvPr/>
        </p:nvGrpSpPr>
        <p:grpSpPr>
          <a:xfrm>
            <a:off x="4454118" y="2618917"/>
            <a:ext cx="532174" cy="843132"/>
            <a:chOff x="4454118" y="2618917"/>
            <a:chExt cx="532174" cy="8431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15F282-FA41-DF65-ADAF-BF111DBB3C3D}"/>
                </a:ext>
              </a:extLst>
            </p:cNvPr>
            <p:cNvSpPr txBox="1"/>
            <p:nvPr/>
          </p:nvSpPr>
          <p:spPr>
            <a:xfrm>
              <a:off x="4454118" y="2618917"/>
              <a:ext cx="50101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/>
                <a:t> a</a:t>
              </a:r>
            </a:p>
            <a:p>
              <a:r>
                <a:rPr lang="en-US" altLang="ko-KR" sz="2400" dirty="0"/>
                <a:t> b</a:t>
              </a:r>
              <a:endParaRPr lang="ko-KR" altLang="en-US" sz="2400" dirty="0"/>
            </a:p>
          </p:txBody>
        </p:sp>
        <p:sp>
          <p:nvSpPr>
            <p:cNvPr id="11" name="왼쪽 대괄호 10">
              <a:extLst>
                <a:ext uri="{FF2B5EF4-FFF2-40B4-BE49-F238E27FC236}">
                  <a16:creationId xmlns:a16="http://schemas.microsoft.com/office/drawing/2014/main" id="{B9A0B524-591C-2064-A2FC-57E2C61EC097}"/>
                </a:ext>
              </a:extLst>
            </p:cNvPr>
            <p:cNvSpPr/>
            <p:nvPr/>
          </p:nvSpPr>
          <p:spPr>
            <a:xfrm>
              <a:off x="4462827" y="2631052"/>
              <a:ext cx="100126" cy="830997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오른쪽 대괄호 11">
              <a:extLst>
                <a:ext uri="{FF2B5EF4-FFF2-40B4-BE49-F238E27FC236}">
                  <a16:creationId xmlns:a16="http://schemas.microsoft.com/office/drawing/2014/main" id="{553AF1C7-2C0F-6274-F9BD-6690C2861B39}"/>
                </a:ext>
              </a:extLst>
            </p:cNvPr>
            <p:cNvSpPr/>
            <p:nvPr/>
          </p:nvSpPr>
          <p:spPr>
            <a:xfrm>
              <a:off x="4842276" y="2630527"/>
              <a:ext cx="144016" cy="830782"/>
            </a:xfrm>
            <a:prstGeom prst="righ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4D349F-0BEF-7922-9E61-89344865CEB7}"/>
              </a:ext>
            </a:extLst>
          </p:cNvPr>
          <p:cNvSpPr/>
          <p:nvPr/>
        </p:nvSpPr>
        <p:spPr>
          <a:xfrm>
            <a:off x="1025736" y="2630526"/>
            <a:ext cx="1719938" cy="438433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672D1FC-0041-5496-47CE-5026EEC20E18}"/>
              </a:ext>
            </a:extLst>
          </p:cNvPr>
          <p:cNvSpPr/>
          <p:nvPr/>
        </p:nvSpPr>
        <p:spPr>
          <a:xfrm>
            <a:off x="1034899" y="3108456"/>
            <a:ext cx="1719938" cy="438433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DB6EB8A-793D-749B-7157-A36D08215E65}"/>
              </a:ext>
            </a:extLst>
          </p:cNvPr>
          <p:cNvSpPr/>
          <p:nvPr/>
        </p:nvSpPr>
        <p:spPr>
          <a:xfrm>
            <a:off x="1008317" y="4413755"/>
            <a:ext cx="3537217" cy="43843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E1AA98-CDE0-5247-D408-C3F69D6EC85B}"/>
              </a:ext>
            </a:extLst>
          </p:cNvPr>
          <p:cNvSpPr/>
          <p:nvPr/>
        </p:nvSpPr>
        <p:spPr>
          <a:xfrm>
            <a:off x="4635183" y="4417357"/>
            <a:ext cx="3537217" cy="43843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00F13A-A7C2-91FD-ABCC-6016F84B1528}"/>
              </a:ext>
            </a:extLst>
          </p:cNvPr>
          <p:cNvSpPr txBox="1"/>
          <p:nvPr/>
        </p:nvSpPr>
        <p:spPr>
          <a:xfrm>
            <a:off x="2523831" y="4905100"/>
            <a:ext cx="506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20176D-6386-CDBF-641C-FFE0903C88B3}"/>
              </a:ext>
            </a:extLst>
          </p:cNvPr>
          <p:cNvSpPr txBox="1"/>
          <p:nvPr/>
        </p:nvSpPr>
        <p:spPr>
          <a:xfrm>
            <a:off x="6300192" y="4887968"/>
            <a:ext cx="506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30906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1. </a:t>
            </a:r>
            <a:r>
              <a:rPr lang="en-US" altLang="ko-KR" sz="2800" dirty="0"/>
              <a:t>OpenCV </a:t>
            </a:r>
            <a:r>
              <a:rPr lang="ko-KR" altLang="en-US" sz="2800" dirty="0"/>
              <a:t>소개 및 기본 사용법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01350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위치 변경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FC105D-92A6-FED8-2432-33E96E087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844824"/>
            <a:ext cx="6373114" cy="2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1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위치 변경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1F5EC-71C3-EA94-246F-411CCD0AA246}"/>
              </a:ext>
            </a:extLst>
          </p:cNvPr>
          <p:cNvSpPr txBox="1"/>
          <p:nvPr/>
        </p:nvSpPr>
        <p:spPr>
          <a:xfrm>
            <a:off x="539552" y="1978962"/>
            <a:ext cx="59046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import</a:t>
            </a:r>
            <a:r>
              <a:rPr lang="ko-KR" altLang="en-US" dirty="0"/>
              <a:t> cv2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numpy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np</a:t>
            </a:r>
            <a:endParaRPr lang="ko-KR" altLang="en-US" dirty="0"/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matplotlib.pyplot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plt</a:t>
            </a:r>
            <a:endParaRPr lang="ko-KR" altLang="en-US" dirty="0"/>
          </a:p>
          <a:p>
            <a:endParaRPr lang="ko-KR" altLang="en-US" dirty="0"/>
          </a:p>
          <a:p>
            <a:r>
              <a:rPr lang="ko-KR" altLang="en-US" dirty="0" err="1"/>
              <a:t>image</a:t>
            </a:r>
            <a:r>
              <a:rPr lang="ko-KR" altLang="en-US" dirty="0"/>
              <a:t> = cv2.imread('</a:t>
            </a:r>
            <a:r>
              <a:rPr lang="ko-KR" altLang="en-US" dirty="0" err="1"/>
              <a:t>cat.jpg</a:t>
            </a:r>
            <a:r>
              <a:rPr lang="ko-KR" altLang="en-US" dirty="0"/>
              <a:t>')</a:t>
            </a:r>
          </a:p>
          <a:p>
            <a:endParaRPr lang="ko-KR" altLang="en-US" dirty="0"/>
          </a:p>
          <a:p>
            <a:r>
              <a:rPr lang="ko-KR" altLang="en-US" dirty="0"/>
              <a:t># 행과 열 정보만 저장합니다.</a:t>
            </a:r>
          </a:p>
          <a:p>
            <a:r>
              <a:rPr lang="ko-KR" altLang="en-US" dirty="0" err="1"/>
              <a:t>height</a:t>
            </a:r>
            <a:r>
              <a:rPr lang="ko-KR" altLang="en-US" dirty="0"/>
              <a:t>, </a:t>
            </a:r>
            <a:r>
              <a:rPr lang="ko-KR" altLang="en-US" dirty="0" err="1"/>
              <a:t>width</a:t>
            </a:r>
            <a:r>
              <a:rPr lang="ko-KR" altLang="en-US" dirty="0"/>
              <a:t> = </a:t>
            </a:r>
            <a:r>
              <a:rPr lang="ko-KR" altLang="en-US" dirty="0" err="1"/>
              <a:t>image.shape</a:t>
            </a:r>
            <a:r>
              <a:rPr lang="ko-KR" altLang="en-US" dirty="0"/>
              <a:t>[:2]</a:t>
            </a:r>
          </a:p>
          <a:p>
            <a:endParaRPr lang="ko-KR" altLang="en-US" dirty="0"/>
          </a:p>
          <a:p>
            <a:r>
              <a:rPr lang="ko-KR" altLang="en-US" dirty="0" err="1"/>
              <a:t>M</a:t>
            </a:r>
            <a:r>
              <a:rPr lang="ko-KR" altLang="en-US" dirty="0"/>
              <a:t> = np.float32([[1, 0, 50], [0, 1, 10]])</a:t>
            </a:r>
          </a:p>
          <a:p>
            <a:r>
              <a:rPr lang="ko-KR" altLang="en-US" dirty="0" err="1"/>
              <a:t>dst</a:t>
            </a:r>
            <a:r>
              <a:rPr lang="ko-KR" altLang="en-US" dirty="0"/>
              <a:t> = cv2.warpAffine(</a:t>
            </a:r>
            <a:r>
              <a:rPr lang="ko-KR" altLang="en-US" dirty="0" err="1"/>
              <a:t>image</a:t>
            </a:r>
            <a:r>
              <a:rPr lang="ko-KR" altLang="en-US" dirty="0"/>
              <a:t>, </a:t>
            </a:r>
            <a:r>
              <a:rPr lang="ko-KR" altLang="en-US" dirty="0" err="1"/>
              <a:t>M</a:t>
            </a:r>
            <a:r>
              <a:rPr lang="ko-KR" altLang="en-US" dirty="0"/>
              <a:t>, (</a:t>
            </a:r>
            <a:r>
              <a:rPr lang="ko-KR" altLang="en-US" dirty="0" err="1"/>
              <a:t>width</a:t>
            </a:r>
            <a:r>
              <a:rPr lang="ko-KR" altLang="en-US" dirty="0"/>
              <a:t>, </a:t>
            </a:r>
            <a:r>
              <a:rPr lang="ko-KR" altLang="en-US" dirty="0" err="1"/>
              <a:t>height</a:t>
            </a:r>
            <a:r>
              <a:rPr lang="ko-KR" altLang="en-US" dirty="0"/>
              <a:t>))</a:t>
            </a:r>
          </a:p>
          <a:p>
            <a:endParaRPr lang="ko-KR" altLang="en-US" dirty="0"/>
          </a:p>
          <a:p>
            <a:r>
              <a:rPr lang="ko-KR" altLang="en-US" dirty="0" err="1"/>
              <a:t>plt.imshow</a:t>
            </a:r>
            <a:r>
              <a:rPr lang="ko-KR" altLang="en-US" dirty="0"/>
              <a:t>(cv2.cvtColor(</a:t>
            </a:r>
            <a:r>
              <a:rPr lang="ko-KR" altLang="en-US" dirty="0" err="1"/>
              <a:t>dst</a:t>
            </a:r>
            <a:r>
              <a:rPr lang="ko-KR" altLang="en-US" dirty="0"/>
              <a:t>, cv2.COLOR_BGR2RGB))</a:t>
            </a:r>
          </a:p>
          <a:p>
            <a:r>
              <a:rPr lang="ko-KR" altLang="en-US" dirty="0" err="1"/>
              <a:t>plt.show</a:t>
            </a:r>
            <a:r>
              <a:rPr lang="ko-KR" altLang="en-US" dirty="0"/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FDB99E-EB63-3505-3AD4-D4D7BC939437}"/>
              </a:ext>
            </a:extLst>
          </p:cNvPr>
          <p:cNvSpPr txBox="1"/>
          <p:nvPr/>
        </p:nvSpPr>
        <p:spPr>
          <a:xfrm>
            <a:off x="6012160" y="4617701"/>
            <a:ext cx="25922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이동값</a:t>
            </a:r>
            <a:r>
              <a:rPr lang="ko-KR" altLang="en-US" sz="1600" dirty="0"/>
              <a:t> </a:t>
            </a:r>
            <a:r>
              <a:rPr lang="en-US" altLang="ko-KR" sz="1600" dirty="0"/>
              <a:t>: </a:t>
            </a:r>
            <a:r>
              <a:rPr lang="ko-KR" altLang="en-US" sz="1600" dirty="0"/>
              <a:t>오른쪽으로 </a:t>
            </a:r>
            <a:r>
              <a:rPr lang="en-US" altLang="ko-KR" sz="1600" dirty="0"/>
              <a:t>50, </a:t>
            </a:r>
            <a:r>
              <a:rPr lang="ko-KR" altLang="en-US" sz="1600" dirty="0"/>
              <a:t>아래로 </a:t>
            </a:r>
            <a:r>
              <a:rPr lang="en-US" altLang="ko-KR" sz="1600" dirty="0"/>
              <a:t>10</a:t>
            </a:r>
            <a:r>
              <a:rPr lang="ko-KR" altLang="en-US" sz="1600" dirty="0"/>
              <a:t>만큼 이동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A7B457D-70C1-E8C5-A123-C1674B8CA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474" y="908719"/>
            <a:ext cx="4076185" cy="3492957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B3B5CB6-2BD8-A7DC-B359-D61AAF62D7B6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572000" y="4617700"/>
            <a:ext cx="1440160" cy="29238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24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회전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CF2A55-CAA2-365F-AC2E-F364BDFBE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1" y="1772816"/>
            <a:ext cx="8248658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7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회전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B1FA8E-23F1-FEB4-4450-537452F5B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3" y="1484784"/>
            <a:ext cx="6840760" cy="318808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7284F82-1C27-3EB7-C109-70B57A90F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4" y="5045450"/>
            <a:ext cx="8771370" cy="15702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3004C2-5186-9F37-A53A-0BE50E7D2F37}"/>
              </a:ext>
            </a:extLst>
          </p:cNvPr>
          <p:cNvSpPr txBox="1"/>
          <p:nvPr/>
        </p:nvSpPr>
        <p:spPr>
          <a:xfrm>
            <a:off x="6516216" y="4210754"/>
            <a:ext cx="14110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변환행렬</a:t>
            </a:r>
          </a:p>
        </p:txBody>
      </p:sp>
    </p:spTree>
    <p:extLst>
      <p:ext uri="{BB962C8B-B14F-4D97-AF65-F5344CB8AC3E}">
        <p14:creationId xmlns:p14="http://schemas.microsoft.com/office/powerpoint/2010/main" val="2149511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회전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45548E-ACE0-84CB-8777-E13290379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637" y="746039"/>
            <a:ext cx="3347632" cy="28447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2DD5BC-C18F-A9B5-C841-8F63C7FAC85F}"/>
              </a:ext>
            </a:extLst>
          </p:cNvPr>
          <p:cNvSpPr txBox="1"/>
          <p:nvPr/>
        </p:nvSpPr>
        <p:spPr>
          <a:xfrm>
            <a:off x="251520" y="1484784"/>
            <a:ext cx="6232993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cat.jpg</a:t>
            </a:r>
            <a:r>
              <a:rPr lang="ko-KR" altLang="en-US" sz="1600" dirty="0"/>
              <a:t>')</a:t>
            </a:r>
          </a:p>
          <a:p>
            <a:endParaRPr lang="ko-KR" altLang="en-US" sz="1600" dirty="0"/>
          </a:p>
          <a:p>
            <a:r>
              <a:rPr lang="ko-KR" altLang="en-US" sz="1600" dirty="0"/>
              <a:t># 행과 열 정보만 저장합니다.</a:t>
            </a:r>
          </a:p>
          <a:p>
            <a:r>
              <a:rPr lang="ko-KR" altLang="en-US" sz="1600" dirty="0" err="1"/>
              <a:t>height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width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image.shape</a:t>
            </a:r>
            <a:r>
              <a:rPr lang="ko-KR" altLang="en-US" sz="1600" dirty="0"/>
              <a:t>[:2]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M</a:t>
            </a:r>
            <a:r>
              <a:rPr lang="ko-KR" altLang="en-US" sz="1600" dirty="0"/>
              <a:t> = cv2.getRotationMatrix2D((</a:t>
            </a:r>
            <a:r>
              <a:rPr lang="ko-KR" altLang="en-US" sz="1600" dirty="0" err="1"/>
              <a:t>width</a:t>
            </a:r>
            <a:r>
              <a:rPr lang="ko-KR" altLang="en-US" sz="1600" dirty="0"/>
              <a:t> / 2, </a:t>
            </a:r>
            <a:r>
              <a:rPr lang="ko-KR" altLang="en-US" sz="1600" dirty="0" err="1"/>
              <a:t>height</a:t>
            </a:r>
            <a:r>
              <a:rPr lang="ko-KR" altLang="en-US" sz="1600" dirty="0"/>
              <a:t> / 2), 90, 0.5)</a:t>
            </a:r>
          </a:p>
          <a:p>
            <a:r>
              <a:rPr lang="ko-KR" altLang="en-US" sz="1600" dirty="0" err="1"/>
              <a:t>dst</a:t>
            </a:r>
            <a:r>
              <a:rPr lang="ko-KR" altLang="en-US" sz="1600" dirty="0"/>
              <a:t> = cv2.warpAffine(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M</a:t>
            </a:r>
            <a:r>
              <a:rPr lang="ko-KR" altLang="en-US" sz="1600" dirty="0"/>
              <a:t>, (</a:t>
            </a:r>
            <a:r>
              <a:rPr lang="ko-KR" altLang="en-US" sz="1600" dirty="0" err="1"/>
              <a:t>width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height</a:t>
            </a:r>
            <a:r>
              <a:rPr lang="ko-KR" altLang="en-US" sz="1600" dirty="0"/>
              <a:t>))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dst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36CC3FD-01D3-DADC-E986-746BF2ED33AC}"/>
              </a:ext>
            </a:extLst>
          </p:cNvPr>
          <p:cNvSpPr/>
          <p:nvPr/>
        </p:nvSpPr>
        <p:spPr>
          <a:xfrm>
            <a:off x="1187624" y="3565045"/>
            <a:ext cx="4987260" cy="43843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B48CF4-5A2B-E34C-23B9-81A4A1E780B6}"/>
              </a:ext>
            </a:extLst>
          </p:cNvPr>
          <p:cNvSpPr txBox="1"/>
          <p:nvPr/>
        </p:nvSpPr>
        <p:spPr>
          <a:xfrm>
            <a:off x="6289541" y="3614984"/>
            <a:ext cx="16428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변환행렬 생성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FE1712FA-FCA7-B20C-1544-49FA3292B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895" y="5273278"/>
            <a:ext cx="5020376" cy="12479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853C420-30ED-B628-D139-073E43BCA740}"/>
              </a:ext>
            </a:extLst>
          </p:cNvPr>
          <p:cNvSpPr txBox="1"/>
          <p:nvPr/>
        </p:nvSpPr>
        <p:spPr>
          <a:xfrm>
            <a:off x="5955782" y="4292439"/>
            <a:ext cx="17687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FF0000"/>
                </a:solidFill>
              </a:rPr>
              <a:t>Scale : 0.5, </a:t>
            </a:r>
            <a:br>
              <a:rPr lang="en-US" altLang="ko-KR" sz="1800" dirty="0">
                <a:solidFill>
                  <a:srgbClr val="FF0000"/>
                </a:solidFill>
              </a:rPr>
            </a:br>
            <a:r>
              <a:rPr lang="en-US" altLang="ko-KR" sz="1800" dirty="0">
                <a:solidFill>
                  <a:srgbClr val="FF0000"/>
                </a:solidFill>
              </a:rPr>
              <a:t>Sin 90</a:t>
            </a:r>
            <a:r>
              <a:rPr lang="ko-KR" altLang="en-US" sz="1800" dirty="0">
                <a:solidFill>
                  <a:srgbClr val="FF0000"/>
                </a:solidFill>
              </a:rPr>
              <a:t>도 </a:t>
            </a:r>
            <a:r>
              <a:rPr lang="en-US" altLang="ko-KR" sz="1800" dirty="0">
                <a:solidFill>
                  <a:srgbClr val="FF0000"/>
                </a:solidFill>
              </a:rPr>
              <a:t>= 1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8C93DC9-4550-F44A-440B-AC0F3C9827C2}"/>
              </a:ext>
            </a:extLst>
          </p:cNvPr>
          <p:cNvCxnSpPr>
            <a:cxnSpLocks/>
          </p:cNvCxnSpPr>
          <p:nvPr/>
        </p:nvCxnSpPr>
        <p:spPr>
          <a:xfrm flipH="1">
            <a:off x="4788024" y="4745566"/>
            <a:ext cx="1080120" cy="105969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3237D34-5CF1-9E53-61D5-C3D4DCDC85F5}"/>
              </a:ext>
            </a:extLst>
          </p:cNvPr>
          <p:cNvSpPr/>
          <p:nvPr/>
        </p:nvSpPr>
        <p:spPr>
          <a:xfrm>
            <a:off x="5918177" y="5197153"/>
            <a:ext cx="1424530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61BE94-3F53-C384-1B3C-70BD0593B053}"/>
              </a:ext>
            </a:extLst>
          </p:cNvPr>
          <p:cNvCxnSpPr>
            <a:cxnSpLocks/>
          </p:cNvCxnSpPr>
          <p:nvPr/>
        </p:nvCxnSpPr>
        <p:spPr>
          <a:xfrm>
            <a:off x="7017467" y="4910480"/>
            <a:ext cx="166973" cy="26108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4422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4. </a:t>
            </a:r>
            <a:r>
              <a:rPr lang="en-US" altLang="ko-KR" sz="2800" dirty="0"/>
              <a:t>OpenCV </a:t>
            </a:r>
            <a:r>
              <a:rPr lang="ko-KR" altLang="en-US" sz="2800" dirty="0"/>
              <a:t>이미지 합치기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695738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합치기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이미지를 합치는 두 가지 방법</a:t>
            </a:r>
            <a:endParaRPr lang="en-US" altLang="ko-KR" dirty="0"/>
          </a:p>
          <a:p>
            <a:pPr lvl="1"/>
            <a:r>
              <a:rPr lang="en-US" altLang="ko-KR" dirty="0"/>
              <a:t>1. cv2.add(): Saturation </a:t>
            </a:r>
            <a:r>
              <a:rPr lang="ko-KR" altLang="en-US" dirty="0"/>
              <a:t>연산을 수행합니다</a:t>
            </a:r>
            <a:r>
              <a:rPr lang="en-US" altLang="ko-KR" dirty="0"/>
              <a:t>. </a:t>
            </a:r>
          </a:p>
          <a:p>
            <a:pPr marL="266700" lvl="1" indent="0">
              <a:buNone/>
            </a:pPr>
            <a:r>
              <a:rPr lang="en-US" altLang="ko-KR" dirty="0"/>
              <a:t>   0</a:t>
            </a:r>
            <a:r>
              <a:rPr lang="ko-KR" altLang="en-US" dirty="0"/>
              <a:t>보다 작으면 </a:t>
            </a:r>
            <a:r>
              <a:rPr lang="en-US" altLang="ko-KR" dirty="0"/>
              <a:t>0, 255</a:t>
            </a:r>
            <a:r>
              <a:rPr lang="ko-KR" altLang="en-US" dirty="0"/>
              <a:t>보다 크면 </a:t>
            </a:r>
            <a:r>
              <a:rPr lang="en-US" altLang="ko-KR" dirty="0"/>
              <a:t>255</a:t>
            </a:r>
            <a:r>
              <a:rPr lang="ko-KR" altLang="en-US" dirty="0"/>
              <a:t>로 표현</a:t>
            </a:r>
            <a:br>
              <a:rPr lang="en-US" altLang="ko-KR" dirty="0"/>
            </a:b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 err="1"/>
              <a:t>np.add</a:t>
            </a:r>
            <a:r>
              <a:rPr lang="en-US" altLang="ko-KR" dirty="0"/>
              <a:t>(): Modulo </a:t>
            </a:r>
            <a:r>
              <a:rPr lang="ko-KR" altLang="en-US" dirty="0"/>
              <a:t>연산을 수행합니다</a:t>
            </a:r>
            <a:r>
              <a:rPr lang="en-US" altLang="ko-KR" dirty="0"/>
              <a:t>. </a:t>
            </a:r>
          </a:p>
          <a:p>
            <a:pPr marL="266700" lvl="1" indent="0">
              <a:buNone/>
            </a:pPr>
            <a:r>
              <a:rPr lang="en-US" altLang="ko-KR" dirty="0"/>
              <a:t>   256</a:t>
            </a:r>
            <a:r>
              <a:rPr lang="ko-KR" altLang="en-US" dirty="0"/>
              <a:t>은 </a:t>
            </a:r>
            <a:r>
              <a:rPr lang="en-US" altLang="ko-KR" dirty="0"/>
              <a:t>0, 257</a:t>
            </a:r>
            <a:r>
              <a:rPr lang="ko-KR" altLang="en-US" dirty="0"/>
              <a:t>은 </a:t>
            </a:r>
            <a:r>
              <a:rPr lang="en-US" altLang="ko-KR" dirty="0"/>
              <a:t>1</a:t>
            </a:r>
            <a:r>
              <a:rPr lang="ko-KR" altLang="en-US" dirty="0"/>
              <a:t>로 표현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279F0F-3947-ADED-8DDA-92C9A4DA4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98901"/>
            <a:ext cx="7377869" cy="19372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421F57-B0B2-1E5F-9E6E-63F085EC625E}"/>
              </a:ext>
            </a:extLst>
          </p:cNvPr>
          <p:cNvSpPr txBox="1"/>
          <p:nvPr/>
        </p:nvSpPr>
        <p:spPr>
          <a:xfrm>
            <a:off x="3687641" y="5402431"/>
            <a:ext cx="17687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FF0000"/>
                </a:solidFill>
              </a:rPr>
              <a:t>256%256 = 0</a:t>
            </a:r>
            <a:br>
              <a:rPr lang="en-US" altLang="ko-KR" sz="1800" dirty="0">
                <a:solidFill>
                  <a:srgbClr val="FF0000"/>
                </a:solidFill>
              </a:rPr>
            </a:br>
            <a:r>
              <a:rPr lang="en-US" altLang="ko-KR" sz="1800" dirty="0">
                <a:solidFill>
                  <a:srgbClr val="FF0000"/>
                </a:solidFill>
              </a:rPr>
              <a:t>257%256 = 1</a:t>
            </a:r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BA3BBDD-213B-AA0A-6851-B834BB7B0E69}"/>
              </a:ext>
            </a:extLst>
          </p:cNvPr>
          <p:cNvCxnSpPr>
            <a:cxnSpLocks/>
          </p:cNvCxnSpPr>
          <p:nvPr/>
        </p:nvCxnSpPr>
        <p:spPr>
          <a:xfrm flipH="1" flipV="1">
            <a:off x="3203848" y="5402431"/>
            <a:ext cx="400306" cy="28576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480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합치기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279F0F-3947-ADED-8DDA-92C9A4DA4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864" y="1491704"/>
            <a:ext cx="7377869" cy="19372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EBDA62-54E4-826A-E99B-453773F4B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861048"/>
            <a:ext cx="3672408" cy="244345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070BA7D-84BE-4ACC-6CCB-5101DD8C6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510" y="3784444"/>
            <a:ext cx="3511914" cy="252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98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합치기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E1093C-BBE9-A250-2AE0-08782B1C925C}"/>
              </a:ext>
            </a:extLst>
          </p:cNvPr>
          <p:cNvSpPr txBox="1"/>
          <p:nvPr/>
        </p:nvSpPr>
        <p:spPr>
          <a:xfrm>
            <a:off x="323528" y="1628800"/>
            <a:ext cx="532859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/>
              <a:t>image_1 = cv2.imread('image_1.jpg')</a:t>
            </a:r>
          </a:p>
          <a:p>
            <a:r>
              <a:rPr lang="ko-KR" altLang="en-US" sz="1600" dirty="0"/>
              <a:t>image_2 = cv2.imread('image_2.png')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result</a:t>
            </a:r>
            <a:r>
              <a:rPr lang="ko-KR" altLang="en-US" sz="1600" dirty="0"/>
              <a:t> = cv2.add(image_1, image_2)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result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result</a:t>
            </a:r>
            <a:r>
              <a:rPr lang="ko-KR" altLang="en-US" sz="1600" dirty="0"/>
              <a:t> = image_1 + image_2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result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17B5212-4F48-B4CE-009E-0813B39D8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790" y="127231"/>
            <a:ext cx="3678698" cy="314817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A874C90-FBBB-FD3D-79E4-0CE10374F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443" y="3597787"/>
            <a:ext cx="3674343" cy="3132982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E540F41-905E-A72D-4583-8A9E4B5E1051}"/>
              </a:ext>
            </a:extLst>
          </p:cNvPr>
          <p:cNvCxnSpPr>
            <a:cxnSpLocks/>
          </p:cNvCxnSpPr>
          <p:nvPr/>
        </p:nvCxnSpPr>
        <p:spPr>
          <a:xfrm flipH="1">
            <a:off x="4355976" y="1987077"/>
            <a:ext cx="750302" cy="128832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6EF8AAA-8ECC-845F-CD5C-54B7E71FB22E}"/>
              </a:ext>
            </a:extLst>
          </p:cNvPr>
          <p:cNvCxnSpPr>
            <a:cxnSpLocks/>
          </p:cNvCxnSpPr>
          <p:nvPr/>
        </p:nvCxnSpPr>
        <p:spPr>
          <a:xfrm flipH="1" flipV="1">
            <a:off x="3674344" y="4725144"/>
            <a:ext cx="1841645" cy="15240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25CC9EF-F782-6C80-EC18-70512C888A24}"/>
              </a:ext>
            </a:extLst>
          </p:cNvPr>
          <p:cNvSpPr txBox="1"/>
          <p:nvPr/>
        </p:nvSpPr>
        <p:spPr>
          <a:xfrm>
            <a:off x="507384" y="5443528"/>
            <a:ext cx="3674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>
                <a:solidFill>
                  <a:srgbClr val="FF0000"/>
                </a:solidFill>
              </a:rPr>
              <a:t>result</a:t>
            </a:r>
            <a:r>
              <a:rPr lang="ko-KR" altLang="en-US" sz="1600" dirty="0">
                <a:solidFill>
                  <a:srgbClr val="FF0000"/>
                </a:solidFill>
              </a:rPr>
              <a:t>= </a:t>
            </a:r>
            <a:r>
              <a:rPr lang="ko-KR" altLang="en-US" sz="1600" dirty="0" err="1">
                <a:solidFill>
                  <a:srgbClr val="FF0000"/>
                </a:solidFill>
              </a:rPr>
              <a:t>py.add</a:t>
            </a:r>
            <a:r>
              <a:rPr lang="ko-KR" altLang="en-US" sz="1600" dirty="0">
                <a:solidFill>
                  <a:srgbClr val="FF0000"/>
                </a:solidFill>
              </a:rPr>
              <a:t>(image_1, image_2)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37B8C46-B01A-CF29-4D9D-C26BD7DD6F01}"/>
              </a:ext>
            </a:extLst>
          </p:cNvPr>
          <p:cNvSpPr/>
          <p:nvPr/>
        </p:nvSpPr>
        <p:spPr>
          <a:xfrm>
            <a:off x="312276" y="3976088"/>
            <a:ext cx="2891571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F935603-C558-26F8-19E7-8B17C2C8B11F}"/>
              </a:ext>
            </a:extLst>
          </p:cNvPr>
          <p:cNvCxnSpPr>
            <a:cxnSpLocks/>
          </p:cNvCxnSpPr>
          <p:nvPr/>
        </p:nvCxnSpPr>
        <p:spPr>
          <a:xfrm flipH="1" flipV="1">
            <a:off x="1043608" y="4371979"/>
            <a:ext cx="1389961" cy="111268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71B0B8-485A-A482-B27E-C41DBB7BD65D}"/>
              </a:ext>
            </a:extLst>
          </p:cNvPr>
          <p:cNvSpPr txBox="1"/>
          <p:nvPr/>
        </p:nvSpPr>
        <p:spPr>
          <a:xfrm>
            <a:off x="2190484" y="1331985"/>
            <a:ext cx="25975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>
                <a:solidFill>
                  <a:srgbClr val="FF0000"/>
                </a:solidFill>
              </a:rPr>
              <a:t>import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 err="1">
                <a:solidFill>
                  <a:srgbClr val="FF0000"/>
                </a:solidFill>
              </a:rPr>
              <a:t>numpy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 err="1">
                <a:solidFill>
                  <a:srgbClr val="FF0000"/>
                </a:solidFill>
              </a:rPr>
              <a:t>as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 err="1">
                <a:solidFill>
                  <a:srgbClr val="FF0000"/>
                </a:solidFill>
              </a:rPr>
              <a:t>py</a:t>
            </a:r>
            <a:r>
              <a:rPr lang="ko-KR" altLang="en-US" sz="1600" dirty="0">
                <a:solidFill>
                  <a:srgbClr val="FF0000"/>
                </a:solidFill>
              </a:rPr>
              <a:t> 추가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5C87E39-38BF-0343-6B93-9D2D3D764FB5}"/>
              </a:ext>
            </a:extLst>
          </p:cNvPr>
          <p:cNvCxnSpPr>
            <a:cxnSpLocks/>
          </p:cNvCxnSpPr>
          <p:nvPr/>
        </p:nvCxnSpPr>
        <p:spPr>
          <a:xfrm flipH="1">
            <a:off x="971600" y="1530367"/>
            <a:ext cx="1234679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905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5. </a:t>
            </a:r>
            <a:r>
              <a:rPr lang="en-US" altLang="ko-KR" sz="2800" dirty="0"/>
              <a:t>OpenCV </a:t>
            </a:r>
            <a:r>
              <a:rPr lang="ko-KR" altLang="en-US" sz="2800" dirty="0"/>
              <a:t>임계점 처리하기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6448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en-US" altLang="ko-KR" dirty="0"/>
              <a:t>OpenCV </a:t>
            </a:r>
            <a:r>
              <a:rPr lang="ko-KR" altLang="en-US" dirty="0"/>
              <a:t>소개 및 기본 사용법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컴퓨터 비전을 위한 </a:t>
            </a:r>
            <a:r>
              <a:rPr lang="en-US" altLang="ko-KR" dirty="0"/>
              <a:t>OpenCV</a:t>
            </a:r>
          </a:p>
          <a:p>
            <a:pPr lvl="1"/>
            <a:r>
              <a:rPr lang="ko-KR" altLang="en-US" dirty="0"/>
              <a:t>영상 처리와 컴퓨터 비전을 위한 오픈소스 라이브러리 </a:t>
            </a:r>
            <a:endParaRPr lang="en-US" altLang="ko-KR" dirty="0"/>
          </a:p>
          <a:p>
            <a:pPr lvl="1"/>
            <a:r>
              <a:rPr lang="en-US" altLang="ko-KR" dirty="0"/>
              <a:t>C, C++, Python </a:t>
            </a:r>
            <a:r>
              <a:rPr lang="ko-KR" altLang="en-US" dirty="0"/>
              <a:t>등에서 사용 가능</a:t>
            </a:r>
            <a:endParaRPr lang="en-US" altLang="ko-KR" dirty="0"/>
          </a:p>
          <a:p>
            <a:pPr lvl="1"/>
            <a:r>
              <a:rPr lang="ko-KR" altLang="en-US" dirty="0" err="1"/>
              <a:t>파이참</a:t>
            </a:r>
            <a:r>
              <a:rPr lang="ko-KR" altLang="en-US" dirty="0"/>
              <a:t> </a:t>
            </a:r>
            <a:r>
              <a:rPr lang="en-US" altLang="ko-KR" dirty="0"/>
              <a:t>– settings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project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 err="1"/>
              <a:t>opencv</a:t>
            </a:r>
            <a:r>
              <a:rPr lang="en-US" altLang="ko-KR" dirty="0"/>
              <a:t>-python</a:t>
            </a:r>
            <a:r>
              <a:rPr lang="ko-KR" altLang="en-US" dirty="0"/>
              <a:t>을 검색하여 설치 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025F69-124A-03C4-4BDA-E4BD76016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92" y="2587490"/>
            <a:ext cx="7380312" cy="412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36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기본 이진화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839E4C-D979-7C41-B1CB-7F4010B7B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73" y="1556792"/>
            <a:ext cx="8604448" cy="329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23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기본 이진화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5647E5-FFC8-91D1-F1E0-668BCDFCE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94" y="1855582"/>
            <a:ext cx="8423325" cy="41044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CF745B-58CD-EF00-5E8D-AB1452EA6B07}"/>
              </a:ext>
            </a:extLst>
          </p:cNvPr>
          <p:cNvSpPr txBox="1"/>
          <p:nvPr/>
        </p:nvSpPr>
        <p:spPr>
          <a:xfrm>
            <a:off x="3707904" y="966653"/>
            <a:ext cx="259228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</a:rPr>
              <a:t>Threshold: 127, </a:t>
            </a:r>
            <a:r>
              <a:rPr lang="en-US" altLang="ko-KR" sz="1600" dirty="0" err="1">
                <a:solidFill>
                  <a:srgbClr val="FF0000"/>
                </a:solidFill>
              </a:rPr>
              <a:t>Max_value</a:t>
            </a:r>
            <a:r>
              <a:rPr lang="en-US" altLang="ko-KR" sz="1600" dirty="0">
                <a:solidFill>
                  <a:srgbClr val="FF0000"/>
                </a:solidFill>
              </a:rPr>
              <a:t>: 255</a:t>
            </a:r>
          </a:p>
          <a:p>
            <a:endParaRPr lang="en-US" altLang="ko-KR" sz="1600" dirty="0">
              <a:solidFill>
                <a:srgbClr val="FF0000"/>
              </a:solidFill>
            </a:endParaRPr>
          </a:p>
          <a:p>
            <a:r>
              <a:rPr lang="ko-KR" altLang="en-US" sz="1600" dirty="0">
                <a:solidFill>
                  <a:srgbClr val="FF0000"/>
                </a:solidFill>
              </a:rPr>
              <a:t>나머지 부분 </a:t>
            </a:r>
            <a:r>
              <a:rPr lang="en-US" altLang="ko-KR" sz="1600" dirty="0">
                <a:solidFill>
                  <a:srgbClr val="FF0000"/>
                </a:solidFill>
              </a:rPr>
              <a:t>: Black(0)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41CD81F-4967-9626-AD52-A7933F1B1CDB}"/>
              </a:ext>
            </a:extLst>
          </p:cNvPr>
          <p:cNvCxnSpPr>
            <a:cxnSpLocks/>
          </p:cNvCxnSpPr>
          <p:nvPr/>
        </p:nvCxnSpPr>
        <p:spPr>
          <a:xfrm flipH="1">
            <a:off x="3707904" y="2043871"/>
            <a:ext cx="576064" cy="6650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FE653B3-9A7B-A1D7-C5FB-84255AA9F596}"/>
              </a:ext>
            </a:extLst>
          </p:cNvPr>
          <p:cNvCxnSpPr/>
          <p:nvPr/>
        </p:nvCxnSpPr>
        <p:spPr>
          <a:xfrm>
            <a:off x="4716016" y="1505262"/>
            <a:ext cx="360040" cy="91562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D5045CD-84CC-7070-19CB-3E58F29973DB}"/>
              </a:ext>
            </a:extLst>
          </p:cNvPr>
          <p:cNvSpPr txBox="1"/>
          <p:nvPr/>
        </p:nvSpPr>
        <p:spPr>
          <a:xfrm>
            <a:off x="406294" y="6148327"/>
            <a:ext cx="3600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Threshold: 127</a:t>
            </a:r>
            <a:r>
              <a:rPr lang="ko-KR" altLang="en-US" sz="1400" dirty="0">
                <a:solidFill>
                  <a:srgbClr val="FF0000"/>
                </a:solidFill>
              </a:rPr>
              <a:t>을 넘어가는 경우 </a:t>
            </a:r>
            <a:br>
              <a:rPr lang="en-US" altLang="ko-KR" sz="1400" dirty="0">
                <a:solidFill>
                  <a:srgbClr val="FF0000"/>
                </a:solidFill>
              </a:rPr>
            </a:br>
            <a:r>
              <a:rPr lang="ko-KR" altLang="en-US" sz="1400" dirty="0">
                <a:solidFill>
                  <a:srgbClr val="FF0000"/>
                </a:solidFill>
              </a:rPr>
              <a:t>모두 </a:t>
            </a:r>
            <a:r>
              <a:rPr lang="en-US" altLang="ko-KR" sz="1400" dirty="0">
                <a:solidFill>
                  <a:srgbClr val="FF0000"/>
                </a:solidFill>
              </a:rPr>
              <a:t>127</a:t>
            </a:r>
            <a:r>
              <a:rPr lang="ko-KR" altLang="en-US" sz="1400" dirty="0">
                <a:solidFill>
                  <a:srgbClr val="FF0000"/>
                </a:solidFill>
              </a:rPr>
              <a:t>로 하고 나머지는 그대로 둔다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endParaRPr lang="ko-KR" altLang="en-US" sz="1400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EC98812-EC54-1CDA-C366-64F86B86BB7D}"/>
              </a:ext>
            </a:extLst>
          </p:cNvPr>
          <p:cNvCxnSpPr>
            <a:cxnSpLocks/>
          </p:cNvCxnSpPr>
          <p:nvPr/>
        </p:nvCxnSpPr>
        <p:spPr>
          <a:xfrm flipH="1" flipV="1">
            <a:off x="1331640" y="5949280"/>
            <a:ext cx="144016" cy="22678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F473D3-5C2D-8791-E2C1-55C29119FEEA}"/>
              </a:ext>
            </a:extLst>
          </p:cNvPr>
          <p:cNvSpPr txBox="1"/>
          <p:nvPr/>
        </p:nvSpPr>
        <p:spPr>
          <a:xfrm>
            <a:off x="3851920" y="6131179"/>
            <a:ext cx="3600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Threshold: 127</a:t>
            </a:r>
            <a:r>
              <a:rPr lang="ko-KR" altLang="en-US" sz="1400" dirty="0">
                <a:solidFill>
                  <a:srgbClr val="FF0000"/>
                </a:solidFill>
              </a:rPr>
              <a:t>을 넘어가는 경우 그대로 두고 나머지는 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ko-KR" altLang="en-US" sz="1400" dirty="0">
                <a:solidFill>
                  <a:srgbClr val="FF0000"/>
                </a:solidFill>
              </a:rPr>
              <a:t>로 한다</a:t>
            </a:r>
            <a:endParaRPr lang="ko-KR" altLang="en-US" sz="1400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51A6BCFD-7BE6-2135-65B4-8BFEE196479C}"/>
              </a:ext>
            </a:extLst>
          </p:cNvPr>
          <p:cNvCxnSpPr/>
          <p:nvPr/>
        </p:nvCxnSpPr>
        <p:spPr>
          <a:xfrm flipH="1" flipV="1">
            <a:off x="3995936" y="5960038"/>
            <a:ext cx="288032" cy="21602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357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7192" y="102466"/>
            <a:ext cx="7560840" cy="548680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기본 이진화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C902EF-6888-7E7B-AD15-6D4CED187D00}"/>
              </a:ext>
            </a:extLst>
          </p:cNvPr>
          <p:cNvSpPr txBox="1"/>
          <p:nvPr/>
        </p:nvSpPr>
        <p:spPr>
          <a:xfrm>
            <a:off x="431540" y="1580594"/>
            <a:ext cx="705678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gray_image.jpg</a:t>
            </a:r>
            <a:r>
              <a:rPr lang="ko-KR" altLang="en-US" sz="1600" dirty="0"/>
              <a:t>', cv2.IMREAD_GRAYSCALE)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images</a:t>
            </a:r>
            <a:r>
              <a:rPr lang="ko-KR" altLang="en-US" sz="1600" dirty="0"/>
              <a:t> = []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thres1 = cv2.threshold(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127, 255, cv2.THRESH_BINARY)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thres2 = cv2.threshold(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127, 255, cv2.THRESH_BINARY_INV)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thres3 = cv2.threshold(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127, 255, cv2.THRESH_TRUNC)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thres4 = cv2.threshold(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127, 255, cv2.THRESH_TOZERO)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thres5 = cv2.threshold(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127, 255, cv2.THRESH_TOZERO_INV)</a:t>
            </a:r>
          </a:p>
          <a:p>
            <a:r>
              <a:rPr lang="ko-KR" altLang="en-US" sz="1600" dirty="0" err="1"/>
              <a:t>images.append</a:t>
            </a:r>
            <a:r>
              <a:rPr lang="ko-KR" altLang="en-US" sz="1600" dirty="0"/>
              <a:t>(thres1)</a:t>
            </a:r>
          </a:p>
          <a:p>
            <a:r>
              <a:rPr lang="ko-KR" altLang="en-US" sz="1600" dirty="0" err="1"/>
              <a:t>images.append</a:t>
            </a:r>
            <a:r>
              <a:rPr lang="ko-KR" altLang="en-US" sz="1600" dirty="0"/>
              <a:t>(thres2)</a:t>
            </a:r>
          </a:p>
          <a:p>
            <a:r>
              <a:rPr lang="ko-KR" altLang="en-US" sz="1600" dirty="0" err="1"/>
              <a:t>images.append</a:t>
            </a:r>
            <a:r>
              <a:rPr lang="ko-KR" altLang="en-US" sz="1600" dirty="0"/>
              <a:t>(thres3)</a:t>
            </a:r>
          </a:p>
          <a:p>
            <a:r>
              <a:rPr lang="ko-KR" altLang="en-US" sz="1600" dirty="0" err="1"/>
              <a:t>images.append</a:t>
            </a:r>
            <a:r>
              <a:rPr lang="ko-KR" altLang="en-US" sz="1600" dirty="0"/>
              <a:t>(thres4)</a:t>
            </a:r>
          </a:p>
          <a:p>
            <a:r>
              <a:rPr lang="ko-KR" altLang="en-US" sz="1600" dirty="0" err="1"/>
              <a:t>images.append</a:t>
            </a:r>
            <a:r>
              <a:rPr lang="ko-KR" altLang="en-US" sz="1600" dirty="0"/>
              <a:t>(thres5)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for</a:t>
            </a:r>
            <a:r>
              <a:rPr lang="ko-KR" altLang="en-US" sz="1600" dirty="0"/>
              <a:t> </a:t>
            </a:r>
            <a:r>
              <a:rPr lang="ko-KR" altLang="en-US" sz="1600" dirty="0" err="1"/>
              <a:t>i</a:t>
            </a:r>
            <a:r>
              <a:rPr lang="ko-KR" altLang="en-US" sz="1600" dirty="0"/>
              <a:t> </a:t>
            </a:r>
            <a:r>
              <a:rPr lang="ko-KR" altLang="en-US" sz="1600" dirty="0" err="1"/>
              <a:t>in</a:t>
            </a:r>
            <a:r>
              <a:rPr lang="ko-KR" altLang="en-US" sz="1600" dirty="0"/>
              <a:t> </a:t>
            </a:r>
            <a:r>
              <a:rPr lang="ko-KR" altLang="en-US" sz="1600" dirty="0" err="1"/>
              <a:t>images</a:t>
            </a:r>
            <a:r>
              <a:rPr lang="ko-KR" altLang="en-US" sz="1600" dirty="0"/>
              <a:t>:</a:t>
            </a:r>
          </a:p>
          <a:p>
            <a:r>
              <a:rPr lang="ko-KR" altLang="en-US" sz="1600" dirty="0"/>
              <a:t>  </a:t>
            </a:r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</a:t>
            </a:r>
            <a:r>
              <a:rPr lang="ko-KR" altLang="en-US" sz="1600" dirty="0"/>
              <a:t>, cv2.COLOR_GRAY2RGB))</a:t>
            </a:r>
          </a:p>
          <a:p>
            <a:r>
              <a:rPr lang="ko-KR" altLang="en-US" sz="1600" dirty="0"/>
              <a:t>  </a:t>
            </a:r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1C0DE90-6FC1-8281-C77C-3B5C1ABEC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8" y="136701"/>
            <a:ext cx="1818780" cy="15400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71D300-BFE8-AAD1-DEBE-4C651A7C4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07" y="102466"/>
            <a:ext cx="1906973" cy="160854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39ED7EB-A62B-5977-9080-9099C8668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407" y="1743039"/>
            <a:ext cx="1991907" cy="170200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E32B2C5-2E45-29DB-95F6-40645520CB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2093" y="3445043"/>
            <a:ext cx="1991907" cy="172230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1414B86-1E29-613A-B294-5F940BE327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2093" y="5184123"/>
            <a:ext cx="1991907" cy="169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08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적응 임계점 처리</a:t>
            </a:r>
            <a:endParaRPr lang="en-US" altLang="ko-KR" dirty="0"/>
          </a:p>
          <a:p>
            <a:pPr lvl="1"/>
            <a:r>
              <a:rPr lang="ko-KR" altLang="en-US" dirty="0"/>
              <a:t>하나의 이미지에 다수의 조명 상태가 존재하는 경우 적용하면 좋습니다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D78D7E-6F19-0A35-AC0E-C9F539140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636912"/>
            <a:ext cx="8784976" cy="2389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D5FFBC-272F-7C43-1536-1EADDAB79F99}"/>
              </a:ext>
            </a:extLst>
          </p:cNvPr>
          <p:cNvSpPr txBox="1"/>
          <p:nvPr/>
        </p:nvSpPr>
        <p:spPr>
          <a:xfrm>
            <a:off x="3563888" y="1898248"/>
            <a:ext cx="23042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전체 하나의 조명만 있다고 가정하고 흑과 백으로 나누도록 함</a:t>
            </a:r>
            <a:endParaRPr lang="ko-KR" altLang="en-US" sz="140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B478D4E-C056-68EC-8A43-E6254C6D0882}"/>
              </a:ext>
            </a:extLst>
          </p:cNvPr>
          <p:cNvCxnSpPr/>
          <p:nvPr/>
        </p:nvCxnSpPr>
        <p:spPr>
          <a:xfrm>
            <a:off x="4761897" y="2386052"/>
            <a:ext cx="288032" cy="36004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8494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적응 임계점 처리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158CC1-49E5-C91D-DF8A-A87E2E518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1" y="1628800"/>
            <a:ext cx="9023680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096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ADAPTIVE_THRESH_MEAN_C</a:t>
            </a:r>
          </a:p>
          <a:p>
            <a:pPr lvl="1"/>
            <a:r>
              <a:rPr lang="ko-KR" altLang="en-US" dirty="0"/>
              <a:t>적용할 픽셀 </a:t>
            </a:r>
            <a:r>
              <a:rPr lang="en-US" altLang="ko-KR" dirty="0"/>
              <a:t>(x, y)</a:t>
            </a:r>
            <a:r>
              <a:rPr lang="ko-KR" altLang="en-US" dirty="0"/>
              <a:t>를 중심으로 하는 </a:t>
            </a:r>
            <a:r>
              <a:rPr lang="en-US" altLang="ko-KR" dirty="0"/>
              <a:t>Block Size * Block Size </a:t>
            </a:r>
            <a:r>
              <a:rPr lang="ko-KR" altLang="en-US" dirty="0"/>
              <a:t>안에 있는 픽셀 값의 평균에서 </a:t>
            </a:r>
            <a:r>
              <a:rPr lang="en-US" altLang="ko-KR" dirty="0"/>
              <a:t>C</a:t>
            </a:r>
            <a:r>
              <a:rPr lang="ko-KR" altLang="en-US" dirty="0"/>
              <a:t>를 뺀 값을 임 계점으로 설정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266700" lvl="1" indent="0">
              <a:buNone/>
            </a:pP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/>
              <a:t>ADAPTIVE_THRESH_GAUSSIAN_C</a:t>
            </a:r>
          </a:p>
          <a:p>
            <a:pPr lvl="1"/>
            <a:r>
              <a:rPr lang="ko-KR" altLang="en-US" dirty="0"/>
              <a:t>적용할 픽셀 </a:t>
            </a:r>
            <a:r>
              <a:rPr lang="en-US" altLang="ko-KR" dirty="0"/>
              <a:t>(x, y)</a:t>
            </a:r>
            <a:r>
              <a:rPr lang="ko-KR" altLang="en-US" dirty="0"/>
              <a:t>를 중심으로 하는 </a:t>
            </a:r>
            <a:r>
              <a:rPr lang="en-US" altLang="ko-KR" dirty="0"/>
              <a:t>Block Size * Block Size </a:t>
            </a:r>
            <a:r>
              <a:rPr lang="ko-KR" altLang="en-US" dirty="0"/>
              <a:t>안에 있는 </a:t>
            </a:r>
            <a:r>
              <a:rPr lang="en-US" altLang="ko-KR" dirty="0"/>
              <a:t>Gaussian </a:t>
            </a:r>
            <a:r>
              <a:rPr lang="ko-KR" altLang="en-US" dirty="0"/>
              <a:t>윈도우 기반의 가중치들 의 합에서 </a:t>
            </a:r>
            <a:r>
              <a:rPr lang="en-US" altLang="ko-KR" dirty="0"/>
              <a:t>C</a:t>
            </a:r>
            <a:r>
              <a:rPr lang="ko-KR" altLang="en-US" dirty="0"/>
              <a:t>를 뺀 값을 임계점으로 설정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2E081E-B191-9123-9D28-248F51D71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285360"/>
            <a:ext cx="3384376" cy="2287279"/>
          </a:xfrm>
          <a:prstGeom prst="rect">
            <a:avLst/>
          </a:prstGeom>
        </p:spPr>
      </p:pic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99B08856-813A-79DD-0165-21926728D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485867"/>
              </p:ext>
            </p:extLst>
          </p:nvPr>
        </p:nvGraphicFramePr>
        <p:xfrm>
          <a:off x="4499992" y="2348879"/>
          <a:ext cx="2304255" cy="216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0851">
                  <a:extLst>
                    <a:ext uri="{9D8B030D-6E8A-4147-A177-3AD203B41FA5}">
                      <a16:colId xmlns:a16="http://schemas.microsoft.com/office/drawing/2014/main" val="2650276063"/>
                    </a:ext>
                  </a:extLst>
                </a:gridCol>
                <a:gridCol w="460851">
                  <a:extLst>
                    <a:ext uri="{9D8B030D-6E8A-4147-A177-3AD203B41FA5}">
                      <a16:colId xmlns:a16="http://schemas.microsoft.com/office/drawing/2014/main" val="81314847"/>
                    </a:ext>
                  </a:extLst>
                </a:gridCol>
                <a:gridCol w="460851">
                  <a:extLst>
                    <a:ext uri="{9D8B030D-6E8A-4147-A177-3AD203B41FA5}">
                      <a16:colId xmlns:a16="http://schemas.microsoft.com/office/drawing/2014/main" val="2695658146"/>
                    </a:ext>
                  </a:extLst>
                </a:gridCol>
                <a:gridCol w="460851">
                  <a:extLst>
                    <a:ext uri="{9D8B030D-6E8A-4147-A177-3AD203B41FA5}">
                      <a16:colId xmlns:a16="http://schemas.microsoft.com/office/drawing/2014/main" val="3152580277"/>
                    </a:ext>
                  </a:extLst>
                </a:gridCol>
                <a:gridCol w="460851">
                  <a:extLst>
                    <a:ext uri="{9D8B030D-6E8A-4147-A177-3AD203B41FA5}">
                      <a16:colId xmlns:a16="http://schemas.microsoft.com/office/drawing/2014/main" val="2331507148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 30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100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583568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375554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931328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411449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51204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3D81172-5F26-9232-FE5F-D1A988675502}"/>
              </a:ext>
            </a:extLst>
          </p:cNvPr>
          <p:cNvSpPr txBox="1"/>
          <p:nvPr/>
        </p:nvSpPr>
        <p:spPr>
          <a:xfrm>
            <a:off x="6948264" y="2780928"/>
            <a:ext cx="19442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임계점</a:t>
            </a:r>
            <a:endParaRPr lang="en-US" altLang="ko-KR" sz="1400" dirty="0"/>
          </a:p>
          <a:p>
            <a:r>
              <a:rPr lang="en-US" altLang="ko-KR" sz="1400" dirty="0"/>
              <a:t>=</a:t>
            </a:r>
            <a:r>
              <a:rPr lang="ko-KR" altLang="en-US" sz="1400" dirty="0"/>
              <a:t>연산결과 </a:t>
            </a:r>
            <a:r>
              <a:rPr lang="en-US" altLang="ko-KR" sz="1400" dirty="0"/>
              <a:t>/ 25</a:t>
            </a:r>
            <a:endParaRPr lang="ko-KR" altLang="en-US" sz="1400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4C02550-E6B2-9339-F713-57ECDDA04952}"/>
              </a:ext>
            </a:extLst>
          </p:cNvPr>
          <p:cNvCxnSpPr/>
          <p:nvPr/>
        </p:nvCxnSpPr>
        <p:spPr>
          <a:xfrm>
            <a:off x="1187624" y="2418549"/>
            <a:ext cx="3456384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0F346FF-1C88-7981-F8F3-D6E120E08418}"/>
              </a:ext>
            </a:extLst>
          </p:cNvPr>
          <p:cNvCxnSpPr/>
          <p:nvPr/>
        </p:nvCxnSpPr>
        <p:spPr>
          <a:xfrm>
            <a:off x="1547664" y="2547486"/>
            <a:ext cx="352839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6CF7B72-B0E3-64AC-A9DA-65C9E78893EF}"/>
              </a:ext>
            </a:extLst>
          </p:cNvPr>
          <p:cNvCxnSpPr/>
          <p:nvPr/>
        </p:nvCxnSpPr>
        <p:spPr>
          <a:xfrm>
            <a:off x="2043011" y="2682793"/>
            <a:ext cx="3600400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B6DBF23-59CA-9AED-D422-7D43EF906A89}"/>
              </a:ext>
            </a:extLst>
          </p:cNvPr>
          <p:cNvSpPr txBox="1"/>
          <p:nvPr/>
        </p:nvSpPr>
        <p:spPr>
          <a:xfrm>
            <a:off x="5077611" y="4584756"/>
            <a:ext cx="13681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원본이미지</a:t>
            </a:r>
            <a:endParaRPr lang="ko-KR" altLang="en-US" sz="1600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988CA7C3-B076-14DA-B7CD-211529F3A2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59038"/>
              </p:ext>
            </p:extLst>
          </p:nvPr>
        </p:nvGraphicFramePr>
        <p:xfrm>
          <a:off x="7884368" y="4293096"/>
          <a:ext cx="1008111" cy="939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2028907154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3526002019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706066805"/>
                    </a:ext>
                  </a:extLst>
                </a:gridCol>
              </a:tblGrid>
              <a:tr h="3132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6868682"/>
                  </a:ext>
                </a:extLst>
              </a:tr>
              <a:tr h="3132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6690468"/>
                  </a:ext>
                </a:extLst>
              </a:tr>
              <a:tr h="3132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280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739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</a:t>
            </a:r>
            <a:r>
              <a:rPr lang="en-US" altLang="ko-KR" dirty="0"/>
              <a:t>OpenCV </a:t>
            </a:r>
            <a:r>
              <a:rPr lang="ko-KR" altLang="en-US" sz="2400" dirty="0"/>
              <a:t>임계점 처리하기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이미지의 적응 임계점 처리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E9551-F366-A171-FAE1-DAA668100EA0}"/>
              </a:ext>
            </a:extLst>
          </p:cNvPr>
          <p:cNvSpPr txBox="1"/>
          <p:nvPr/>
        </p:nvSpPr>
        <p:spPr>
          <a:xfrm>
            <a:off x="179512" y="1690350"/>
            <a:ext cx="561662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import</a:t>
            </a:r>
            <a:r>
              <a:rPr lang="ko-KR" altLang="en-US" sz="1400" dirty="0"/>
              <a:t> cv2</a:t>
            </a:r>
          </a:p>
          <a:p>
            <a:r>
              <a:rPr lang="ko-KR" altLang="en-US" sz="1400" dirty="0" err="1"/>
              <a:t>import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matplotlib.pyplot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as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plt</a:t>
            </a:r>
            <a:endParaRPr lang="ko-KR" altLang="en-US" sz="1400" dirty="0"/>
          </a:p>
          <a:p>
            <a:endParaRPr lang="ko-KR" altLang="en-US" sz="1400" dirty="0"/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 = cv2.imread('</a:t>
            </a:r>
            <a:r>
              <a:rPr lang="ko-KR" altLang="en-US" sz="1400" dirty="0" err="1"/>
              <a:t>hand_writing_image.jpg</a:t>
            </a:r>
            <a:r>
              <a:rPr lang="ko-KR" altLang="en-US" sz="1400" dirty="0"/>
              <a:t>', cv2.IMREAD_GRAYSCALE)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ret</a:t>
            </a:r>
            <a:r>
              <a:rPr lang="ko-KR" altLang="en-US" sz="1400" dirty="0"/>
              <a:t>, thres1 = cv2.threshold(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127, 255, cv2.THRESH_BINARY)</a:t>
            </a:r>
          </a:p>
          <a:p>
            <a:r>
              <a:rPr lang="ko-KR" altLang="en-US" sz="1400" dirty="0"/>
              <a:t>thres2 = cv2.adaptiveThreshold(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255, cv2.ADAPTIVE_THRESH_MEAN_C, cv2.THRESH_BINARY, 21, 3)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(cv2.cvtColor(image,cv2.COLOR_GRAY2RGB))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(cv2.cvtColor(thres1, cv2.COLOR_GRAY2RGB))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(cv2.cvtColor(thres2, cv2.COLOR_GRAY2RGB))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BFC7D34-F659-4BBF-605B-229DABD97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556" y="24065"/>
            <a:ext cx="2865512" cy="246325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685580B-ABC0-6C64-03EA-0B71B2A41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263" y="2207298"/>
            <a:ext cx="2904097" cy="246325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8704AD4-B11F-45D2-3AE0-1B659B318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90" y="4385495"/>
            <a:ext cx="2886699" cy="24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1647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6. </a:t>
            </a:r>
            <a:r>
              <a:rPr lang="en-US" altLang="ko-KR" sz="2800" dirty="0"/>
              <a:t>OpenCV </a:t>
            </a:r>
            <a:r>
              <a:rPr lang="ko-KR" altLang="en-US" sz="2800" dirty="0"/>
              <a:t>도형 그리기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13843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6. </a:t>
            </a:r>
            <a:r>
              <a:rPr lang="en-US" altLang="ko-KR" dirty="0"/>
              <a:t>OpenCV </a:t>
            </a:r>
            <a:r>
              <a:rPr lang="ko-KR" altLang="en-US" sz="2400" dirty="0"/>
              <a:t>도형 그리기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직선 그리기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9A5FCE-B65D-E11C-8DDF-257D49CD0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0" y="1484784"/>
            <a:ext cx="8604448" cy="13635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F5335ED-403F-E7A5-BD73-1AA69796F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5" y="4013432"/>
            <a:ext cx="3182971" cy="27005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935477-6055-82EA-CD67-4E2632585263}"/>
              </a:ext>
            </a:extLst>
          </p:cNvPr>
          <p:cNvSpPr txBox="1"/>
          <p:nvPr/>
        </p:nvSpPr>
        <p:spPr>
          <a:xfrm>
            <a:off x="611560" y="3363957"/>
            <a:ext cx="45937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np.full</a:t>
            </a:r>
            <a:r>
              <a:rPr lang="ko-KR" altLang="en-US" sz="1600" dirty="0"/>
              <a:t>((512, 512, 3), 255, np.uint8)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cv2.line(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(0, 0), (255, 255), (255, 0, 0), 3)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1DC41A-E429-728C-4E10-399EB84CCCC0}"/>
              </a:ext>
            </a:extLst>
          </p:cNvPr>
          <p:cNvSpPr txBox="1"/>
          <p:nvPr/>
        </p:nvSpPr>
        <p:spPr>
          <a:xfrm>
            <a:off x="355618" y="6194003"/>
            <a:ext cx="18397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두께는 </a:t>
            </a:r>
            <a:r>
              <a:rPr lang="en-US" altLang="ko-KR" sz="1400" dirty="0">
                <a:solidFill>
                  <a:srgbClr val="FF0000"/>
                </a:solidFill>
              </a:rPr>
              <a:t>3</a:t>
            </a:r>
            <a:r>
              <a:rPr lang="ko-KR" altLang="en-US" sz="1400" dirty="0">
                <a:solidFill>
                  <a:srgbClr val="FF0000"/>
                </a:solidFill>
              </a:rPr>
              <a:t>으로 설정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FC8E763-1F78-3AE8-D6F6-4A7F36CDFFFB}"/>
              </a:ext>
            </a:extLst>
          </p:cNvPr>
          <p:cNvCxnSpPr/>
          <p:nvPr/>
        </p:nvCxnSpPr>
        <p:spPr>
          <a:xfrm flipH="1">
            <a:off x="3609769" y="4122953"/>
            <a:ext cx="432048" cy="27355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09B7065-64E7-73DC-2E66-D283BFA6C42C}"/>
              </a:ext>
            </a:extLst>
          </p:cNvPr>
          <p:cNvSpPr txBox="1"/>
          <p:nvPr/>
        </p:nvSpPr>
        <p:spPr>
          <a:xfrm>
            <a:off x="2555776" y="5111606"/>
            <a:ext cx="32403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(0, 0)</a:t>
            </a:r>
            <a:r>
              <a:rPr lang="ko-KR" altLang="en-US" sz="1400" dirty="0">
                <a:solidFill>
                  <a:srgbClr val="FF0000"/>
                </a:solidFill>
              </a:rPr>
              <a:t>에서</a:t>
            </a:r>
            <a:r>
              <a:rPr lang="en-US" altLang="ko-KR" sz="1400" dirty="0">
                <a:solidFill>
                  <a:srgbClr val="FF0000"/>
                </a:solidFill>
              </a:rPr>
              <a:t> (255, 255)</a:t>
            </a:r>
            <a:r>
              <a:rPr lang="ko-KR" altLang="en-US" sz="1400" dirty="0">
                <a:solidFill>
                  <a:srgbClr val="FF0000"/>
                </a:solidFill>
              </a:rPr>
              <a:t>좌표로 선을 그린다</a:t>
            </a:r>
            <a:r>
              <a:rPr lang="en-US" altLang="ko-KR" sz="1400" dirty="0">
                <a:solidFill>
                  <a:srgbClr val="FF0000"/>
                </a:solidFill>
              </a:rPr>
              <a:t>. R:255</a:t>
            </a:r>
            <a:r>
              <a:rPr lang="ko-KR" altLang="en-US" sz="1400" dirty="0">
                <a:solidFill>
                  <a:srgbClr val="FF0000"/>
                </a:solidFill>
              </a:rPr>
              <a:t>값으로 선의 색을 선택 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E1E31B-D5F6-B367-B6BB-75C0783BB03B}"/>
              </a:ext>
            </a:extLst>
          </p:cNvPr>
          <p:cNvCxnSpPr/>
          <p:nvPr/>
        </p:nvCxnSpPr>
        <p:spPr>
          <a:xfrm flipH="1" flipV="1">
            <a:off x="2771800" y="4911283"/>
            <a:ext cx="136645" cy="20756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5628CEC-CC6A-8950-DB23-4907E894B977}"/>
              </a:ext>
            </a:extLst>
          </p:cNvPr>
          <p:cNvSpPr txBox="1"/>
          <p:nvPr/>
        </p:nvSpPr>
        <p:spPr>
          <a:xfrm>
            <a:off x="4004320" y="4008182"/>
            <a:ext cx="32403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512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x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512,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RGB, 8bit(255)</a:t>
            </a:r>
            <a:r>
              <a:rPr lang="ko-KR" altLang="en-US" sz="1400" dirty="0">
                <a:solidFill>
                  <a:srgbClr val="FF0000"/>
                </a:solidFill>
              </a:rPr>
              <a:t>로 초기화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BCC8E15-836A-392E-CEEC-258D0D16DE63}"/>
              </a:ext>
            </a:extLst>
          </p:cNvPr>
          <p:cNvCxnSpPr>
            <a:cxnSpLocks/>
          </p:cNvCxnSpPr>
          <p:nvPr/>
        </p:nvCxnSpPr>
        <p:spPr>
          <a:xfrm flipV="1">
            <a:off x="899408" y="5118845"/>
            <a:ext cx="376069" cy="104645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0339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6. </a:t>
            </a:r>
            <a:r>
              <a:rPr lang="en-US" altLang="ko-KR" dirty="0"/>
              <a:t>OpenCV </a:t>
            </a:r>
            <a:r>
              <a:rPr lang="ko-KR" altLang="en-US" sz="2400" dirty="0"/>
              <a:t>도형 그리기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사각형 그리기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B6B575-870B-638A-CF6C-D818BCE9C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88" y="1463268"/>
            <a:ext cx="8693500" cy="1389373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CD4C99-570B-30B7-1D50-76493BB08001}"/>
              </a:ext>
            </a:extLst>
          </p:cNvPr>
          <p:cNvGrpSpPr/>
          <p:nvPr/>
        </p:nvGrpSpPr>
        <p:grpSpPr>
          <a:xfrm>
            <a:off x="3491880" y="1844824"/>
            <a:ext cx="1800200" cy="1303671"/>
            <a:chOff x="4788024" y="2128310"/>
            <a:chExt cx="3715274" cy="238348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618F64A-7009-6499-4FE5-3E44E7A8182C}"/>
                </a:ext>
              </a:extLst>
            </p:cNvPr>
            <p:cNvSpPr/>
            <p:nvPr/>
          </p:nvSpPr>
          <p:spPr>
            <a:xfrm>
              <a:off x="5076056" y="2565200"/>
              <a:ext cx="2376264" cy="14401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6F0082-8B3A-AB0C-A52C-BFACDAE32893}"/>
                </a:ext>
              </a:extLst>
            </p:cNvPr>
            <p:cNvSpPr txBox="1"/>
            <p:nvPr/>
          </p:nvSpPr>
          <p:spPr>
            <a:xfrm>
              <a:off x="4788024" y="2128310"/>
              <a:ext cx="1194994" cy="506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start</a:t>
              </a:r>
              <a:endParaRPr lang="ko-KR" altLang="en-US" sz="12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A005F0-2D3A-7593-9689-43BCDF5EDA1D}"/>
                </a:ext>
              </a:extLst>
            </p:cNvPr>
            <p:cNvSpPr txBox="1"/>
            <p:nvPr/>
          </p:nvSpPr>
          <p:spPr>
            <a:xfrm>
              <a:off x="7308304" y="4005360"/>
              <a:ext cx="1194994" cy="506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end</a:t>
              </a:r>
              <a:endParaRPr lang="ko-KR" altLang="en-US" sz="1200" dirty="0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A9F9082A-378F-A8AB-F107-74BC48FDF691}"/>
                </a:ext>
              </a:extLst>
            </p:cNvPr>
            <p:cNvCxnSpPr/>
            <p:nvPr/>
          </p:nvCxnSpPr>
          <p:spPr>
            <a:xfrm>
              <a:off x="5148064" y="2637208"/>
              <a:ext cx="2160240" cy="122413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4051B93-1991-DE48-820E-2174C1DA3E9C}"/>
              </a:ext>
            </a:extLst>
          </p:cNvPr>
          <p:cNvSpPr txBox="1"/>
          <p:nvPr/>
        </p:nvSpPr>
        <p:spPr>
          <a:xfrm>
            <a:off x="467544" y="3564873"/>
            <a:ext cx="633670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np.full</a:t>
            </a:r>
            <a:r>
              <a:rPr lang="ko-KR" altLang="en-US" sz="1600" dirty="0"/>
              <a:t>((512, 512, 3), 255, np.uint8)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cv2.rectangle(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(20, 20), (255, 255), (255, 0, 0), 3)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D54C06-841C-31A4-885B-048D7E14D732}"/>
              </a:ext>
            </a:extLst>
          </p:cNvPr>
          <p:cNvSpPr txBox="1"/>
          <p:nvPr/>
        </p:nvSpPr>
        <p:spPr>
          <a:xfrm>
            <a:off x="4004320" y="4008182"/>
            <a:ext cx="32403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512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x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512,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RGB, 8bit(255)</a:t>
            </a:r>
            <a:r>
              <a:rPr lang="ko-KR" altLang="en-US" sz="1400" dirty="0">
                <a:solidFill>
                  <a:srgbClr val="FF0000"/>
                </a:solidFill>
              </a:rPr>
              <a:t>로 초기화하고</a:t>
            </a:r>
            <a:r>
              <a:rPr lang="en-US" altLang="ko-KR" sz="1400" dirty="0">
                <a:solidFill>
                  <a:srgbClr val="FF0000"/>
                </a:solidFill>
              </a:rPr>
              <a:t> 255(</a:t>
            </a:r>
            <a:r>
              <a:rPr lang="ko-KR" altLang="en-US" sz="1400" dirty="0">
                <a:solidFill>
                  <a:srgbClr val="FF0000"/>
                </a:solidFill>
              </a:rPr>
              <a:t>흰색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으로 채우기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0DEDCFA-6D58-BE59-1236-7E29EFEC1A63}"/>
              </a:ext>
            </a:extLst>
          </p:cNvPr>
          <p:cNvCxnSpPr>
            <a:cxnSpLocks/>
          </p:cNvCxnSpPr>
          <p:nvPr/>
        </p:nvCxnSpPr>
        <p:spPr>
          <a:xfrm flipH="1">
            <a:off x="3616757" y="4329261"/>
            <a:ext cx="432048" cy="27355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057A933-E4D5-DDF1-B9DF-9CBD81C6838B}"/>
              </a:ext>
            </a:extLst>
          </p:cNvPr>
          <p:cNvSpPr txBox="1"/>
          <p:nvPr/>
        </p:nvSpPr>
        <p:spPr>
          <a:xfrm>
            <a:off x="6427246" y="4377513"/>
            <a:ext cx="2304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선의 두께는 </a:t>
            </a:r>
            <a:r>
              <a:rPr lang="en-US" altLang="ko-KR" sz="1400" dirty="0">
                <a:solidFill>
                  <a:srgbClr val="FF0000"/>
                </a:solidFill>
              </a:rPr>
              <a:t>3</a:t>
            </a:r>
            <a:r>
              <a:rPr lang="ko-KR" altLang="en-US" sz="1400" dirty="0">
                <a:solidFill>
                  <a:srgbClr val="FF0000"/>
                </a:solidFill>
              </a:rPr>
              <a:t>으로 설정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>
                <a:solidFill>
                  <a:srgbClr val="FF0000"/>
                </a:solidFill>
              </a:rPr>
              <a:t>(-1</a:t>
            </a:r>
            <a:r>
              <a:rPr lang="ko-KR" altLang="en-US" sz="1400" dirty="0">
                <a:solidFill>
                  <a:srgbClr val="FF0000"/>
                </a:solidFill>
              </a:rPr>
              <a:t>은 내부를 채운다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3B528E1-BA53-8B1A-3521-417AB9358714}"/>
              </a:ext>
            </a:extLst>
          </p:cNvPr>
          <p:cNvCxnSpPr>
            <a:cxnSpLocks/>
          </p:cNvCxnSpPr>
          <p:nvPr/>
        </p:nvCxnSpPr>
        <p:spPr>
          <a:xfrm flipH="1">
            <a:off x="6300192" y="4588220"/>
            <a:ext cx="179923" cy="28094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5B8E7252-8256-2282-CDCF-6DD1A692F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115" y="4904988"/>
            <a:ext cx="2196341" cy="186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22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en-US" altLang="ko-KR" dirty="0"/>
              <a:t>OpenCV </a:t>
            </a:r>
            <a:r>
              <a:rPr lang="ko-KR" altLang="en-US" dirty="0"/>
              <a:t>소개 및 기본 사용법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읽어서 살펴보기 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0B108E-14B9-1960-7B38-0B8E86B3B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276872"/>
            <a:ext cx="8316486" cy="24673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8295C0-7AD5-6DD8-717F-AFAE365F3708}"/>
              </a:ext>
            </a:extLst>
          </p:cNvPr>
          <p:cNvSpPr txBox="1"/>
          <p:nvPr/>
        </p:nvSpPr>
        <p:spPr>
          <a:xfrm>
            <a:off x="5355379" y="3157970"/>
            <a:ext cx="720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처리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57900-685E-48B4-DCF6-9266085E52BC}"/>
              </a:ext>
            </a:extLst>
          </p:cNvPr>
          <p:cNvSpPr txBox="1"/>
          <p:nvPr/>
        </p:nvSpPr>
        <p:spPr>
          <a:xfrm>
            <a:off x="6876256" y="4744191"/>
            <a:ext cx="1440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파일 저장</a:t>
            </a:r>
          </a:p>
        </p:txBody>
      </p:sp>
    </p:spTree>
    <p:extLst>
      <p:ext uri="{BB962C8B-B14F-4D97-AF65-F5344CB8AC3E}">
        <p14:creationId xmlns:p14="http://schemas.microsoft.com/office/powerpoint/2010/main" val="101530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6. </a:t>
            </a:r>
            <a:r>
              <a:rPr lang="en-US" altLang="ko-KR" dirty="0"/>
              <a:t>OpenCV </a:t>
            </a:r>
            <a:r>
              <a:rPr lang="ko-KR" altLang="en-US" sz="2400" dirty="0"/>
              <a:t>도형 그리기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원 그리기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F9E3C4-64AC-87D6-DF9A-43FAB7C57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2" y="1340768"/>
            <a:ext cx="8784976" cy="14427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83B295-3E3C-6E93-3216-21AE59ED3ACE}"/>
              </a:ext>
            </a:extLst>
          </p:cNvPr>
          <p:cNvSpPr txBox="1"/>
          <p:nvPr/>
        </p:nvSpPr>
        <p:spPr>
          <a:xfrm>
            <a:off x="196807" y="3548017"/>
            <a:ext cx="52392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np.full</a:t>
            </a:r>
            <a:r>
              <a:rPr lang="ko-KR" altLang="en-US" sz="1600" dirty="0"/>
              <a:t>((512, 512, 3), 255, np.uint8)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cv2.circle(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(255, 255), 30, (255, 0, 0), 3)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9121136-7D41-E1A2-A608-79BC89A4C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867" y="2778960"/>
            <a:ext cx="3587770" cy="302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95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6. </a:t>
            </a:r>
            <a:r>
              <a:rPr lang="en-US" altLang="ko-KR" dirty="0"/>
              <a:t>OpenCV </a:t>
            </a:r>
            <a:r>
              <a:rPr lang="ko-KR" altLang="en-US" sz="2400" dirty="0"/>
              <a:t>도형 그리기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다각형 그리기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82417E-6CB1-E648-564D-9C9A74C7E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59" y="1395358"/>
            <a:ext cx="8964488" cy="1410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6A8C60-6306-5680-03F6-E0B7E57C41CA}"/>
              </a:ext>
            </a:extLst>
          </p:cNvPr>
          <p:cNvSpPr txBox="1"/>
          <p:nvPr/>
        </p:nvSpPr>
        <p:spPr>
          <a:xfrm>
            <a:off x="323528" y="3282322"/>
            <a:ext cx="590465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np.full</a:t>
            </a:r>
            <a:r>
              <a:rPr lang="ko-KR" altLang="en-US" sz="1600" dirty="0"/>
              <a:t>((512, 512, 3), 255, np.uint8)</a:t>
            </a:r>
          </a:p>
          <a:p>
            <a:r>
              <a:rPr lang="ko-KR" altLang="en-US" sz="1600" dirty="0" err="1"/>
              <a:t>points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np.array</a:t>
            </a:r>
            <a:r>
              <a:rPr lang="ko-KR" altLang="en-US" sz="1600" dirty="0"/>
              <a:t>([[5, 5], [128, 258], [483, 444], [400, 150]])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cv2.polylines(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[</a:t>
            </a:r>
            <a:r>
              <a:rPr lang="ko-KR" altLang="en-US" sz="1600" dirty="0" err="1"/>
              <a:t>points</a:t>
            </a:r>
            <a:r>
              <a:rPr lang="ko-KR" altLang="en-US" sz="1600" dirty="0"/>
              <a:t>], </a:t>
            </a:r>
            <a:r>
              <a:rPr lang="ko-KR" altLang="en-US" sz="1600" dirty="0" err="1"/>
              <a:t>True</a:t>
            </a:r>
            <a:r>
              <a:rPr lang="ko-KR" altLang="en-US" sz="1600" dirty="0"/>
              <a:t>, (0, 0, 255),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28192B0-A978-3406-CA96-FAEEB16BB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325" y="3312172"/>
            <a:ext cx="3191421" cy="272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730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6. </a:t>
            </a:r>
            <a:r>
              <a:rPr lang="en-US" altLang="ko-KR" dirty="0"/>
              <a:t>OpenCV </a:t>
            </a:r>
            <a:r>
              <a:rPr lang="ko-KR" altLang="en-US" sz="2400" dirty="0"/>
              <a:t>도형 그리기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텍스트 그리기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FB90DA-9943-EBFF-2BAE-B9DF16D2B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8" y="1371570"/>
            <a:ext cx="8964488" cy="139174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8DADBFD-38C2-AEB3-C487-561547A1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864" y="4337750"/>
            <a:ext cx="2787624" cy="23762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CCB3FF-844A-DB10-0876-CC52356A832E}"/>
              </a:ext>
            </a:extLst>
          </p:cNvPr>
          <p:cNvSpPr txBox="1"/>
          <p:nvPr/>
        </p:nvSpPr>
        <p:spPr>
          <a:xfrm>
            <a:off x="323528" y="2852936"/>
            <a:ext cx="82089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numpy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np</a:t>
            </a:r>
            <a:endParaRPr lang="ko-KR" altLang="en-US" sz="1600" dirty="0"/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np.full</a:t>
            </a:r>
            <a:r>
              <a:rPr lang="ko-KR" altLang="en-US" sz="1600" dirty="0"/>
              <a:t>((512, 512, 3), 255, np.uint8)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cv2.putText(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'</a:t>
            </a:r>
            <a:r>
              <a:rPr lang="ko-KR" altLang="en-US" sz="1600" dirty="0" err="1"/>
              <a:t>Hello</a:t>
            </a:r>
            <a:r>
              <a:rPr lang="ko-KR" altLang="en-US" sz="1600" dirty="0"/>
              <a:t> World', (0, 200), cv2.FONT_ITALIC, 2, (255, 0, 0))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461120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7. </a:t>
            </a:r>
            <a:r>
              <a:rPr lang="en-US" altLang="ko-KR" sz="2800" dirty="0"/>
              <a:t>OpenCV Contours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966654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7. </a:t>
            </a:r>
            <a:r>
              <a:rPr lang="en-US" altLang="ko-KR" dirty="0"/>
              <a:t>OpenCV </a:t>
            </a:r>
            <a:r>
              <a:rPr lang="en-US" altLang="ko-KR" sz="2400" dirty="0"/>
              <a:t>Contours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sz="2000" dirty="0"/>
              <a:t>Contours </a:t>
            </a:r>
            <a:r>
              <a:rPr lang="ko-KR" altLang="en-US" sz="2000" dirty="0"/>
              <a:t>찾기</a:t>
            </a:r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r>
              <a:rPr lang="en-US" altLang="ko-KR" sz="2000" dirty="0"/>
              <a:t>Contours </a:t>
            </a:r>
            <a:r>
              <a:rPr lang="ko-KR" altLang="en-US" dirty="0"/>
              <a:t>그리기 </a:t>
            </a:r>
            <a:endParaRPr lang="en-US" altLang="ko-KR" sz="20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4E5A7AE-7AB5-6254-B042-074FA9276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86" y="1607284"/>
            <a:ext cx="8710373" cy="30963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459B33E-5BC9-5D04-4883-08EA9DECF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78" y="5733256"/>
            <a:ext cx="8652035" cy="792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BF4B24-FCE5-CF9B-F0B3-79B6E0C0B547}"/>
              </a:ext>
            </a:extLst>
          </p:cNvPr>
          <p:cNvSpPr txBox="1"/>
          <p:nvPr/>
        </p:nvSpPr>
        <p:spPr>
          <a:xfrm>
            <a:off x="5004048" y="908720"/>
            <a:ext cx="3744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Contour: </a:t>
            </a:r>
            <a:r>
              <a:rPr lang="ko-KR" altLang="en-US" sz="1400" dirty="0">
                <a:solidFill>
                  <a:srgbClr val="FF0000"/>
                </a:solidFill>
              </a:rPr>
              <a:t>외곽</a:t>
            </a:r>
            <a:r>
              <a:rPr lang="en-US" altLang="ko-KR" sz="1400" dirty="0">
                <a:solidFill>
                  <a:srgbClr val="FF0000"/>
                </a:solidFill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</a:rPr>
              <a:t>사물의 테두리를 구분하고자 할 때 </a:t>
            </a:r>
            <a:r>
              <a:rPr lang="en-US" altLang="ko-KR" sz="1400" dirty="0">
                <a:solidFill>
                  <a:srgbClr val="FF0000"/>
                </a:solidFill>
              </a:rPr>
              <a:t>Contour </a:t>
            </a:r>
            <a:r>
              <a:rPr lang="ko-KR" altLang="en-US" sz="1400" dirty="0">
                <a:solidFill>
                  <a:srgbClr val="FF0000"/>
                </a:solidFill>
              </a:rPr>
              <a:t>를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찾음</a:t>
            </a:r>
            <a:endParaRPr lang="ko-KR" altLang="en-US" sz="1400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0CE1226-4172-54E5-B48D-511C1E1862DA}"/>
              </a:ext>
            </a:extLst>
          </p:cNvPr>
          <p:cNvGrpSpPr/>
          <p:nvPr/>
        </p:nvGrpSpPr>
        <p:grpSpPr>
          <a:xfrm>
            <a:off x="5220072" y="2492896"/>
            <a:ext cx="2304256" cy="648072"/>
            <a:chOff x="5220072" y="2492896"/>
            <a:chExt cx="2952328" cy="1152128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F2E314F-A49C-F679-B412-8D7E8C9EDA32}"/>
                </a:ext>
              </a:extLst>
            </p:cNvPr>
            <p:cNvSpPr/>
            <p:nvPr/>
          </p:nvSpPr>
          <p:spPr>
            <a:xfrm>
              <a:off x="5220072" y="2492896"/>
              <a:ext cx="2952328" cy="1152128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C895795-7022-0E40-160D-0EA537A9EBBD}"/>
                </a:ext>
              </a:extLst>
            </p:cNvPr>
            <p:cNvSpPr/>
            <p:nvPr/>
          </p:nvSpPr>
          <p:spPr>
            <a:xfrm>
              <a:off x="5372472" y="2645296"/>
              <a:ext cx="567680" cy="85571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765BB9D-1E59-73E3-C92C-E8DAB7587A11}"/>
                </a:ext>
              </a:extLst>
            </p:cNvPr>
            <p:cNvSpPr/>
            <p:nvPr/>
          </p:nvSpPr>
          <p:spPr>
            <a:xfrm>
              <a:off x="6054268" y="2645492"/>
              <a:ext cx="567680" cy="85571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F4CD8D5-2FCF-4C43-66E6-A4FD2D01E824}"/>
                </a:ext>
              </a:extLst>
            </p:cNvPr>
            <p:cNvSpPr/>
            <p:nvPr/>
          </p:nvSpPr>
          <p:spPr>
            <a:xfrm>
              <a:off x="6743288" y="2654330"/>
              <a:ext cx="567680" cy="85571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AD193D6-779D-9994-20E3-DB5416844089}"/>
                </a:ext>
              </a:extLst>
            </p:cNvPr>
            <p:cNvSpPr/>
            <p:nvPr/>
          </p:nvSpPr>
          <p:spPr>
            <a:xfrm>
              <a:off x="7425868" y="2656666"/>
              <a:ext cx="567680" cy="85571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D7266DC-F918-791E-AB8F-CFB263319B38}"/>
              </a:ext>
            </a:extLst>
          </p:cNvPr>
          <p:cNvSpPr txBox="1"/>
          <p:nvPr/>
        </p:nvSpPr>
        <p:spPr>
          <a:xfrm>
            <a:off x="5375135" y="2564904"/>
            <a:ext cx="31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1</a:t>
            </a:r>
            <a:endParaRPr lang="ko-KR" altLang="en-US" sz="24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A0CAC2-F458-EE09-07A2-D1D9D68F528C}"/>
              </a:ext>
            </a:extLst>
          </p:cNvPr>
          <p:cNvSpPr txBox="1"/>
          <p:nvPr/>
        </p:nvSpPr>
        <p:spPr>
          <a:xfrm>
            <a:off x="5922734" y="2582322"/>
            <a:ext cx="31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3</a:t>
            </a:r>
            <a:endParaRPr lang="ko-KR" altLang="en-US" sz="24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8F3E4C-305F-75DC-8CDD-01CF58312972}"/>
              </a:ext>
            </a:extLst>
          </p:cNvPr>
          <p:cNvSpPr txBox="1"/>
          <p:nvPr/>
        </p:nvSpPr>
        <p:spPr>
          <a:xfrm>
            <a:off x="6456476" y="2599740"/>
            <a:ext cx="31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5</a:t>
            </a:r>
            <a:endParaRPr lang="ko-KR" altLang="en-US" sz="2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D9DF28-08F6-FDC8-0359-E828DD7EDAA8}"/>
              </a:ext>
            </a:extLst>
          </p:cNvPr>
          <p:cNvSpPr txBox="1"/>
          <p:nvPr/>
        </p:nvSpPr>
        <p:spPr>
          <a:xfrm>
            <a:off x="6995368" y="2591031"/>
            <a:ext cx="31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7</a:t>
            </a:r>
            <a:endParaRPr lang="ko-KR" altLang="en-US" sz="2400" b="1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168FFC9-DFFA-F81B-0F8C-24CD3A9C61F5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3131840" y="2060848"/>
            <a:ext cx="2088232" cy="75608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3F15E59-F19B-670F-D088-5237C802AA75}"/>
              </a:ext>
            </a:extLst>
          </p:cNvPr>
          <p:cNvSpPr txBox="1"/>
          <p:nvPr/>
        </p:nvSpPr>
        <p:spPr>
          <a:xfrm>
            <a:off x="5278180" y="3241699"/>
            <a:ext cx="2304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숫자 객체를 테두리 별로 구분해서 찾도록 함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BFD0419-BB79-BC80-29E5-99B23F5BC3B5}"/>
              </a:ext>
            </a:extLst>
          </p:cNvPr>
          <p:cNvSpPr/>
          <p:nvPr/>
        </p:nvSpPr>
        <p:spPr>
          <a:xfrm>
            <a:off x="1403649" y="4300709"/>
            <a:ext cx="1872208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212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7. </a:t>
            </a:r>
            <a:r>
              <a:rPr lang="en-US" altLang="ko-KR" dirty="0"/>
              <a:t>OpenCV </a:t>
            </a:r>
            <a:r>
              <a:rPr lang="en-US" altLang="ko-KR" sz="2400" dirty="0"/>
              <a:t>Contours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sz="2000" dirty="0"/>
              <a:t>Contours </a:t>
            </a:r>
            <a:r>
              <a:rPr lang="ko-KR" altLang="en-US" sz="2000" dirty="0"/>
              <a:t>예제</a:t>
            </a:r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endParaRPr lang="en-US" altLang="ko-KR" dirty="0"/>
          </a:p>
          <a:p>
            <a:endParaRPr lang="en-US" altLang="ko-KR" sz="2000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sz="20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7A2CC2-5915-40B9-B183-4B2E2ED1C4C6}"/>
              </a:ext>
            </a:extLst>
          </p:cNvPr>
          <p:cNvSpPr txBox="1"/>
          <p:nvPr/>
        </p:nvSpPr>
        <p:spPr>
          <a:xfrm>
            <a:off x="395536" y="1458646"/>
            <a:ext cx="828092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gray_image.jpg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image_gray</a:t>
            </a:r>
            <a:r>
              <a:rPr lang="ko-KR" altLang="en-US" sz="1600" dirty="0"/>
              <a:t> = 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cv2.COLOR_BGR2GRAY)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 = cv2.threshold(</a:t>
            </a:r>
            <a:r>
              <a:rPr lang="ko-KR" altLang="en-US" sz="1600" dirty="0" err="1"/>
              <a:t>image_gray</a:t>
            </a:r>
            <a:r>
              <a:rPr lang="ko-KR" altLang="en-US" sz="1600" dirty="0"/>
              <a:t>, 127, 255, 0)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, cv2.COLOR_GRAY2RGB))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contours</a:t>
            </a:r>
            <a:r>
              <a:rPr lang="ko-KR" altLang="en-US" sz="1600" dirty="0"/>
              <a:t> = cv2.findContours(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, cv2.RETR_TREE, cv2.CHAIN_APPROX_SIMPLE)[</a:t>
            </a:r>
            <a:r>
              <a:rPr lang="en-US" altLang="ko-KR" sz="1600" dirty="0"/>
              <a:t>0</a:t>
            </a:r>
            <a:r>
              <a:rPr lang="ko-KR" altLang="en-US" sz="1600" dirty="0"/>
              <a:t>]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cv2.drawContours(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contours</a:t>
            </a:r>
            <a:r>
              <a:rPr lang="ko-KR" altLang="en-US" sz="1600" dirty="0"/>
              <a:t>, -1, (0, 255, 0),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3BF40D-5A89-9B3A-F92F-300A24DCD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4904610"/>
            <a:ext cx="2145970" cy="18264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1BB9C6-F098-340D-F243-5776F9936A83}"/>
              </a:ext>
            </a:extLst>
          </p:cNvPr>
          <p:cNvSpPr txBox="1"/>
          <p:nvPr/>
        </p:nvSpPr>
        <p:spPr>
          <a:xfrm>
            <a:off x="2267744" y="1338729"/>
            <a:ext cx="3744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이진화 </a:t>
            </a:r>
            <a:r>
              <a:rPr lang="en-US" altLang="ko-KR" sz="1400" dirty="0">
                <a:solidFill>
                  <a:srgbClr val="FF0000"/>
                </a:solidFill>
              </a:rPr>
              <a:t>: 127</a:t>
            </a:r>
            <a:r>
              <a:rPr lang="ko-KR" altLang="en-US" sz="1400" dirty="0">
                <a:solidFill>
                  <a:srgbClr val="FF0000"/>
                </a:solidFill>
              </a:rPr>
              <a:t>을 넘는 값들은 </a:t>
            </a:r>
            <a:r>
              <a:rPr lang="en-US" altLang="ko-KR" sz="1400" dirty="0">
                <a:solidFill>
                  <a:srgbClr val="FF0000"/>
                </a:solidFill>
              </a:rPr>
              <a:t>255(</a:t>
            </a:r>
            <a:r>
              <a:rPr lang="ko-KR" altLang="en-US" sz="1400" dirty="0">
                <a:solidFill>
                  <a:srgbClr val="FF0000"/>
                </a:solidFill>
              </a:rPr>
              <a:t>흰색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으로 하고 나머지는 </a:t>
            </a:r>
            <a:r>
              <a:rPr lang="en-US" altLang="ko-KR" sz="1400" dirty="0">
                <a:solidFill>
                  <a:srgbClr val="FF0000"/>
                </a:solidFill>
              </a:rPr>
              <a:t>0(</a:t>
            </a:r>
            <a:r>
              <a:rPr lang="ko-KR" altLang="en-US" sz="1400" dirty="0">
                <a:solidFill>
                  <a:srgbClr val="FF0000"/>
                </a:solidFill>
              </a:rPr>
              <a:t>검정색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으로 처리</a:t>
            </a:r>
            <a:endParaRPr lang="ko-KR" altLang="en-US" sz="1400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52B531C-87E7-90BC-94EB-E986DB6F6DBE}"/>
              </a:ext>
            </a:extLst>
          </p:cNvPr>
          <p:cNvCxnSpPr>
            <a:cxnSpLocks/>
          </p:cNvCxnSpPr>
          <p:nvPr/>
        </p:nvCxnSpPr>
        <p:spPr>
          <a:xfrm>
            <a:off x="4535996" y="1945870"/>
            <a:ext cx="468052" cy="90706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FC13B61-8172-8DAA-117C-0484BBC22EC8}"/>
              </a:ext>
            </a:extLst>
          </p:cNvPr>
          <p:cNvSpPr txBox="1"/>
          <p:nvPr/>
        </p:nvSpPr>
        <p:spPr>
          <a:xfrm>
            <a:off x="5940152" y="3243923"/>
            <a:ext cx="23042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바깥쪽 라인만을 찾고자 하면 </a:t>
            </a:r>
            <a:r>
              <a:rPr lang="en-US" altLang="ko-KR" sz="1400" dirty="0">
                <a:solidFill>
                  <a:srgbClr val="FF0000"/>
                </a:solidFill>
              </a:rPr>
              <a:t>RETR_EXTERNAL, </a:t>
            </a:r>
            <a:r>
              <a:rPr lang="ko-KR" altLang="en-US" sz="1400" dirty="0">
                <a:solidFill>
                  <a:srgbClr val="FF0000"/>
                </a:solidFill>
              </a:rPr>
              <a:t>내부의 </a:t>
            </a:r>
            <a:r>
              <a:rPr lang="en-US" altLang="ko-KR" sz="1400" dirty="0">
                <a:solidFill>
                  <a:srgbClr val="FF0000"/>
                </a:solidFill>
              </a:rPr>
              <a:t>Contour</a:t>
            </a:r>
            <a:r>
              <a:rPr lang="ko-KR" altLang="en-US" sz="1400" dirty="0">
                <a:solidFill>
                  <a:srgbClr val="FF0000"/>
                </a:solidFill>
              </a:rPr>
              <a:t>을 찾지 않음</a:t>
            </a:r>
            <a:endParaRPr lang="ko-KR" altLang="en-US" sz="1400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B3DDA00-1DB3-E31C-3315-F6688794CE9D}"/>
              </a:ext>
            </a:extLst>
          </p:cNvPr>
          <p:cNvCxnSpPr/>
          <p:nvPr/>
        </p:nvCxnSpPr>
        <p:spPr>
          <a:xfrm flipH="1">
            <a:off x="5076056" y="3377610"/>
            <a:ext cx="864096" cy="62745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F2C99000-15E6-7C51-3F5A-E6670CB8B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213" y="4924644"/>
            <a:ext cx="2145971" cy="182643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EB67BFD-C6E2-D805-2984-6196B9078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064" y="1398488"/>
            <a:ext cx="1978869" cy="169171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01AE221-9C16-342C-1EF4-110434718A3C}"/>
              </a:ext>
            </a:extLst>
          </p:cNvPr>
          <p:cNvSpPr txBox="1"/>
          <p:nvPr/>
        </p:nvSpPr>
        <p:spPr>
          <a:xfrm>
            <a:off x="6675053" y="4401424"/>
            <a:ext cx="2304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[0] </a:t>
            </a:r>
            <a:r>
              <a:rPr lang="ko-KR" altLang="en-US" sz="1400" dirty="0">
                <a:solidFill>
                  <a:srgbClr val="FF0000"/>
                </a:solidFill>
              </a:rPr>
              <a:t>인덱스가 모든 </a:t>
            </a:r>
            <a:r>
              <a:rPr lang="ko-KR" altLang="en-US" sz="1400" dirty="0" err="1">
                <a:solidFill>
                  <a:srgbClr val="FF0000"/>
                </a:solidFill>
              </a:rPr>
              <a:t>컨투어의</a:t>
            </a:r>
            <a:r>
              <a:rPr lang="ko-KR" altLang="en-US" sz="1400" dirty="0">
                <a:solidFill>
                  <a:srgbClr val="FF0000"/>
                </a:solidFill>
              </a:rPr>
              <a:t> 정보를 가짐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CD4D0C-AE44-EF90-10FB-EBC8938BAD55}"/>
              </a:ext>
            </a:extLst>
          </p:cNvPr>
          <p:cNvSpPr txBox="1"/>
          <p:nvPr/>
        </p:nvSpPr>
        <p:spPr>
          <a:xfrm>
            <a:off x="1223628" y="5426060"/>
            <a:ext cx="3348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-1</a:t>
            </a:r>
            <a:r>
              <a:rPr lang="ko-KR" altLang="en-US" sz="1400" dirty="0">
                <a:solidFill>
                  <a:srgbClr val="FF0000"/>
                </a:solidFill>
              </a:rPr>
              <a:t>의 값은 모든 </a:t>
            </a:r>
            <a:r>
              <a:rPr lang="en-US" altLang="ko-KR" sz="1400" dirty="0">
                <a:solidFill>
                  <a:srgbClr val="FF0000"/>
                </a:solidFill>
              </a:rPr>
              <a:t>contour</a:t>
            </a:r>
            <a:r>
              <a:rPr lang="ko-KR" altLang="en-US" sz="1400" dirty="0">
                <a:solidFill>
                  <a:srgbClr val="FF0000"/>
                </a:solidFill>
              </a:rPr>
              <a:t>의 값을 표현함 </a:t>
            </a:r>
            <a:r>
              <a:rPr lang="en-US" altLang="ko-KR" sz="1400" dirty="0">
                <a:solidFill>
                  <a:srgbClr val="FF0000"/>
                </a:solidFill>
              </a:rPr>
              <a:t>(0</a:t>
            </a:r>
            <a:r>
              <a:rPr lang="ko-KR" altLang="en-US" sz="1400" dirty="0">
                <a:solidFill>
                  <a:srgbClr val="FF0000"/>
                </a:solidFill>
              </a:rPr>
              <a:t>이면 첫번째 </a:t>
            </a:r>
            <a:r>
              <a:rPr lang="en-US" altLang="ko-KR" sz="1400" dirty="0">
                <a:solidFill>
                  <a:srgbClr val="FF0000"/>
                </a:solidFill>
              </a:rPr>
              <a:t>contour</a:t>
            </a:r>
            <a:r>
              <a:rPr lang="ko-KR" altLang="en-US" sz="1400" dirty="0">
                <a:solidFill>
                  <a:srgbClr val="FF0000"/>
                </a:solidFill>
              </a:rPr>
              <a:t>만 그리도록 함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endParaRPr lang="ko-KR" altLang="en-US" sz="1400" dirty="0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8A2AF7EC-76DC-583E-9D46-4115D400310F}"/>
              </a:ext>
            </a:extLst>
          </p:cNvPr>
          <p:cNvCxnSpPr>
            <a:cxnSpLocks/>
          </p:cNvCxnSpPr>
          <p:nvPr/>
        </p:nvCxnSpPr>
        <p:spPr>
          <a:xfrm flipH="1" flipV="1">
            <a:off x="7977933" y="4198611"/>
            <a:ext cx="326418" cy="20281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5CC8BEB-AB30-D303-5EC1-CA5F4177D5D0}"/>
              </a:ext>
            </a:extLst>
          </p:cNvPr>
          <p:cNvCxnSpPr>
            <a:cxnSpLocks/>
          </p:cNvCxnSpPr>
          <p:nvPr/>
        </p:nvCxnSpPr>
        <p:spPr>
          <a:xfrm flipV="1">
            <a:off x="3766930" y="4401424"/>
            <a:ext cx="1003092" cy="99235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3560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8. </a:t>
            </a:r>
            <a:r>
              <a:rPr lang="en-US" altLang="ko-KR" sz="2800" dirty="0"/>
              <a:t>OpenCV Contours </a:t>
            </a:r>
            <a:r>
              <a:rPr lang="ko-KR" altLang="en-US" sz="2800" dirty="0"/>
              <a:t>처리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303901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Contour</a:t>
            </a:r>
            <a:r>
              <a:rPr lang="ko-KR" altLang="en-US" dirty="0"/>
              <a:t>의 사각형 외각 찾기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2C541C-D572-1E48-20F3-6254C705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22" y="1484784"/>
            <a:ext cx="8964488" cy="84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94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A0717-AFF1-B22C-F8D4-B6CF4F02F290}"/>
              </a:ext>
            </a:extLst>
          </p:cNvPr>
          <p:cNvSpPr txBox="1"/>
          <p:nvPr/>
        </p:nvSpPr>
        <p:spPr>
          <a:xfrm>
            <a:off x="323528" y="1268760"/>
            <a:ext cx="7992887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/>
              <a:t>import cv2</a:t>
            </a:r>
          </a:p>
          <a:p>
            <a:r>
              <a:rPr lang="ko-KR" altLang="en-US" sz="1400"/>
              <a:t>import matplotlib.pyplot as plt</a:t>
            </a:r>
          </a:p>
          <a:p>
            <a:endParaRPr lang="ko-KR" altLang="en-US" sz="1400"/>
          </a:p>
          <a:p>
            <a:r>
              <a:rPr lang="ko-KR" altLang="en-US" sz="1400"/>
              <a:t>image = cv2.imread('digit_image.png')</a:t>
            </a:r>
          </a:p>
          <a:p>
            <a:r>
              <a:rPr lang="ko-KR" altLang="en-US" sz="1400"/>
              <a:t>image_gray = cv2.cvtColor(image, cv2.COLOR_BGR2GRAY)</a:t>
            </a:r>
          </a:p>
          <a:p>
            <a:r>
              <a:rPr lang="ko-KR" altLang="en-US" sz="1400"/>
              <a:t>ret, thresh = cv2.threshold(image_gray, 230, 255, 0)</a:t>
            </a:r>
          </a:p>
          <a:p>
            <a:r>
              <a:rPr lang="ko-KR" altLang="en-US" sz="1400"/>
              <a:t>thresh = cv2.bitwise_not(thresh)</a:t>
            </a:r>
          </a:p>
          <a:p>
            <a:endParaRPr lang="ko-KR" altLang="en-US" sz="1400"/>
          </a:p>
          <a:p>
            <a:r>
              <a:rPr lang="ko-KR" altLang="en-US" sz="1400"/>
              <a:t>plt.imshow(cv2.cvtColor(thresh, cv2.COLOR_GRAY2RGB))</a:t>
            </a:r>
          </a:p>
          <a:p>
            <a:r>
              <a:rPr lang="ko-KR" altLang="en-US" sz="1400"/>
              <a:t>plt.show()</a:t>
            </a:r>
          </a:p>
          <a:p>
            <a:endParaRPr lang="ko-KR" altLang="en-US" sz="1400"/>
          </a:p>
          <a:p>
            <a:r>
              <a:rPr lang="ko-KR" altLang="en-US" sz="1400"/>
              <a:t>contours = cv2.findContours(thresh, cv2.RETR_TREE, cv2.CHAIN_APPROX_SIMPLE)[0]</a:t>
            </a:r>
          </a:p>
          <a:p>
            <a:r>
              <a:rPr lang="ko-KR" altLang="en-US" sz="1400"/>
              <a:t>image = cv2.drawContours(image, contours, -1, (0, 0, 255), 4)</a:t>
            </a:r>
          </a:p>
          <a:p>
            <a:r>
              <a:rPr lang="ko-KR" altLang="en-US" sz="1400"/>
              <a:t>plt.imshow(cv2.cvtColor(image, cv2.COLOR_BGR2RGB))</a:t>
            </a:r>
          </a:p>
          <a:p>
            <a:r>
              <a:rPr lang="ko-KR" altLang="en-US" sz="1400"/>
              <a:t>plt.show()</a:t>
            </a:r>
          </a:p>
          <a:p>
            <a:endParaRPr lang="ko-KR" altLang="en-US" sz="1400"/>
          </a:p>
          <a:p>
            <a:r>
              <a:rPr lang="ko-KR" altLang="en-US" sz="1400"/>
              <a:t>contour = contours[0]</a:t>
            </a:r>
          </a:p>
          <a:p>
            <a:r>
              <a:rPr lang="ko-KR" altLang="en-US" sz="1400"/>
              <a:t>x, y, w, h = cv2.boundingRect(contour)</a:t>
            </a:r>
          </a:p>
          <a:p>
            <a:r>
              <a:rPr lang="ko-KR" altLang="en-US" sz="1400"/>
              <a:t>image = cv2.rectangle(image, (x, y), (x + w, y + h), (0, 0, 255), 3)</a:t>
            </a:r>
          </a:p>
          <a:p>
            <a:r>
              <a:rPr lang="ko-KR" altLang="en-US" sz="1400"/>
              <a:t>plt.imshow(cv2.cvtColor(image, cv2.COLOR_BGR2RGB))</a:t>
            </a:r>
          </a:p>
          <a:p>
            <a:r>
              <a:rPr lang="ko-KR" altLang="en-US" sz="1400"/>
              <a:t>plt.show()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30EEAA-5E2F-E0C6-8CEE-2C84E8743718}"/>
              </a:ext>
            </a:extLst>
          </p:cNvPr>
          <p:cNvSpPr txBox="1"/>
          <p:nvPr/>
        </p:nvSpPr>
        <p:spPr>
          <a:xfrm>
            <a:off x="3635896" y="908720"/>
            <a:ext cx="54006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230</a:t>
            </a:r>
            <a:r>
              <a:rPr lang="ko-KR" altLang="en-US" sz="1400" dirty="0">
                <a:solidFill>
                  <a:srgbClr val="FF0000"/>
                </a:solidFill>
              </a:rPr>
              <a:t>보다 큰 경우 </a:t>
            </a:r>
            <a:r>
              <a:rPr lang="en-US" altLang="ko-KR" sz="1400" dirty="0">
                <a:solidFill>
                  <a:srgbClr val="FF0000"/>
                </a:solidFill>
              </a:rPr>
              <a:t>255(</a:t>
            </a:r>
            <a:r>
              <a:rPr lang="ko-KR" altLang="en-US" sz="1400" dirty="0">
                <a:solidFill>
                  <a:srgbClr val="FF0000"/>
                </a:solidFill>
              </a:rPr>
              <a:t>흰색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로 처리 나머지는 </a:t>
            </a:r>
            <a:r>
              <a:rPr lang="en-US" altLang="ko-KR" sz="1400" dirty="0">
                <a:solidFill>
                  <a:srgbClr val="FF0000"/>
                </a:solidFill>
              </a:rPr>
              <a:t>0(</a:t>
            </a:r>
            <a:r>
              <a:rPr lang="ko-KR" altLang="en-US" sz="1400" dirty="0">
                <a:solidFill>
                  <a:srgbClr val="FF0000"/>
                </a:solidFill>
              </a:rPr>
              <a:t>검정색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으로 처리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>
                <a:solidFill>
                  <a:srgbClr val="FF0000"/>
                </a:solidFill>
              </a:rPr>
              <a:t>원본 이미지가 배경이 흰색이고 숫자가 컬러이므로 글자에 해당되는 것은 검정색으로 처리되고 바탕은 흰색</a:t>
            </a:r>
            <a:r>
              <a:rPr lang="en-US" altLang="ko-KR" sz="1400" dirty="0">
                <a:solidFill>
                  <a:srgbClr val="FF0000"/>
                </a:solidFill>
              </a:rPr>
              <a:t>(255)</a:t>
            </a:r>
            <a:r>
              <a:rPr lang="ko-KR" altLang="en-US" sz="1400" dirty="0">
                <a:solidFill>
                  <a:srgbClr val="FF0000"/>
                </a:solidFill>
              </a:rPr>
              <a:t>으로 처리됨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>
                <a:solidFill>
                  <a:srgbClr val="FF0000"/>
                </a:solidFill>
              </a:rPr>
              <a:t>따라서 </a:t>
            </a:r>
            <a:r>
              <a:rPr lang="en-US" altLang="ko-KR" sz="1400" dirty="0">
                <a:solidFill>
                  <a:srgbClr val="FF0000"/>
                </a:solidFill>
              </a:rPr>
              <a:t>bitwise</a:t>
            </a:r>
            <a:r>
              <a:rPr lang="ko-KR" altLang="en-US" sz="1400" dirty="0">
                <a:solidFill>
                  <a:srgbClr val="FF0000"/>
                </a:solidFill>
              </a:rPr>
              <a:t>로 흰색과 검정색을 반전시켜 숫자가 흰색</a:t>
            </a:r>
            <a:r>
              <a:rPr lang="en-US" altLang="ko-KR" sz="1400" dirty="0">
                <a:solidFill>
                  <a:srgbClr val="FF0000"/>
                </a:solidFill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</a:rPr>
              <a:t>배경을 검정색으로 처리함 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4980B59-961B-BCE0-4981-64364E7C0960}"/>
              </a:ext>
            </a:extLst>
          </p:cNvPr>
          <p:cNvCxnSpPr>
            <a:cxnSpLocks/>
          </p:cNvCxnSpPr>
          <p:nvPr/>
        </p:nvCxnSpPr>
        <p:spPr>
          <a:xfrm flipH="1">
            <a:off x="3203848" y="1844824"/>
            <a:ext cx="432048" cy="57606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F3B06E5-439E-1DD0-874F-CBFDF1E3DA51}"/>
              </a:ext>
            </a:extLst>
          </p:cNvPr>
          <p:cNvCxnSpPr>
            <a:cxnSpLocks/>
          </p:cNvCxnSpPr>
          <p:nvPr/>
        </p:nvCxnSpPr>
        <p:spPr>
          <a:xfrm flipH="1">
            <a:off x="3040077" y="2034136"/>
            <a:ext cx="1603931" cy="67478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:a16="http://schemas.microsoft.com/office/drawing/2014/main" id="{41931565-E0E1-B3BF-210B-50A5EB8E8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12" y="2199777"/>
            <a:ext cx="2192399" cy="90154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5ECADB7-02AA-1459-3E8A-EA10492BA512}"/>
              </a:ext>
            </a:extLst>
          </p:cNvPr>
          <p:cNvSpPr txBox="1"/>
          <p:nvPr/>
        </p:nvSpPr>
        <p:spPr>
          <a:xfrm>
            <a:off x="4788024" y="4173481"/>
            <a:ext cx="134937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-1</a:t>
            </a:r>
            <a:r>
              <a:rPr lang="ko-KR" altLang="en-US" sz="1400" dirty="0">
                <a:solidFill>
                  <a:srgbClr val="FF0000"/>
                </a:solidFill>
              </a:rPr>
              <a:t>로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하여 모든 </a:t>
            </a:r>
            <a:r>
              <a:rPr lang="en-US" altLang="ko-KR" sz="1400" dirty="0">
                <a:solidFill>
                  <a:srgbClr val="FF0000"/>
                </a:solidFill>
              </a:rPr>
              <a:t>contour</a:t>
            </a:r>
            <a:r>
              <a:rPr lang="ko-KR" altLang="en-US" sz="1400" dirty="0">
                <a:solidFill>
                  <a:srgbClr val="FF0000"/>
                </a:solidFill>
              </a:rPr>
              <a:t>를   그리도록 함</a:t>
            </a:r>
            <a:endParaRPr lang="ko-KR" altLang="en-US" sz="14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5D0BB51-DA2B-194F-AD20-85436B80FEC6}"/>
              </a:ext>
            </a:extLst>
          </p:cNvPr>
          <p:cNvCxnSpPr>
            <a:cxnSpLocks/>
          </p:cNvCxnSpPr>
          <p:nvPr/>
        </p:nvCxnSpPr>
        <p:spPr>
          <a:xfrm flipH="1" flipV="1">
            <a:off x="3707905" y="4392047"/>
            <a:ext cx="1080119" cy="20263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5B2435E6-7CA3-4199-058B-D07AAF710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558" y="4042592"/>
            <a:ext cx="2318263" cy="901547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9BE7381-F7A4-44E2-B685-C52E94263991}"/>
              </a:ext>
            </a:extLst>
          </p:cNvPr>
          <p:cNvCxnSpPr/>
          <p:nvPr/>
        </p:nvCxnSpPr>
        <p:spPr>
          <a:xfrm flipH="1">
            <a:off x="4932040" y="2852936"/>
            <a:ext cx="432048" cy="28803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1A345E54-C949-5E34-CF0F-D8548FC44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831" y="5925775"/>
            <a:ext cx="2058527" cy="788209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0B6B218-8534-77D5-AD76-C2F0F56DC77B}"/>
              </a:ext>
            </a:extLst>
          </p:cNvPr>
          <p:cNvCxnSpPr>
            <a:cxnSpLocks/>
          </p:cNvCxnSpPr>
          <p:nvPr/>
        </p:nvCxnSpPr>
        <p:spPr>
          <a:xfrm flipH="1" flipV="1">
            <a:off x="1285590" y="5690396"/>
            <a:ext cx="1131835" cy="40290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5F249965-10CB-DACA-BDFF-CEA60E235546}"/>
              </a:ext>
            </a:extLst>
          </p:cNvPr>
          <p:cNvGrpSpPr/>
          <p:nvPr/>
        </p:nvGrpSpPr>
        <p:grpSpPr>
          <a:xfrm>
            <a:off x="6799656" y="5637582"/>
            <a:ext cx="2117507" cy="809041"/>
            <a:chOff x="6799656" y="5637582"/>
            <a:chExt cx="2117507" cy="80904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143DA51-6E2D-5185-F152-0980C9EAB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9656" y="5637582"/>
              <a:ext cx="2117507" cy="738664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8DF496-FB11-3507-2FFC-B1F5CDCB659E}"/>
                </a:ext>
              </a:extLst>
            </p:cNvPr>
            <p:cNvSpPr txBox="1"/>
            <p:nvPr/>
          </p:nvSpPr>
          <p:spPr>
            <a:xfrm>
              <a:off x="7231704" y="6138846"/>
              <a:ext cx="113183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 err="1">
                  <a:solidFill>
                    <a:srgbClr val="FF0000"/>
                  </a:solidFill>
                </a:rPr>
                <a:t>원본이미지</a:t>
              </a:r>
              <a:r>
                <a:rPr lang="ko-KR" altLang="en-US" sz="1400" dirty="0">
                  <a:solidFill>
                    <a:srgbClr val="FF0000"/>
                  </a:solidFill>
                </a:rPr>
                <a:t> </a:t>
              </a:r>
              <a:endParaRPr lang="ko-KR" altLang="en-US" sz="1400" dirty="0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45A91058-0913-499F-90F8-3BCA34F169BA}"/>
              </a:ext>
            </a:extLst>
          </p:cNvPr>
          <p:cNvSpPr txBox="1"/>
          <p:nvPr/>
        </p:nvSpPr>
        <p:spPr>
          <a:xfrm>
            <a:off x="2484831" y="5589240"/>
            <a:ext cx="20325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첫번째 </a:t>
            </a:r>
            <a:r>
              <a:rPr lang="en-US" altLang="ko-KR" sz="1400" dirty="0">
                <a:solidFill>
                  <a:srgbClr val="FF0000"/>
                </a:solidFill>
              </a:rPr>
              <a:t>contour</a:t>
            </a:r>
            <a:r>
              <a:rPr lang="ko-KR" altLang="en-US" sz="1400" dirty="0">
                <a:solidFill>
                  <a:srgbClr val="FF0000"/>
                </a:solidFill>
              </a:rPr>
              <a:t> 선택</a:t>
            </a:r>
            <a:endParaRPr lang="ko-KR" altLang="en-US" sz="1400" dirty="0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0BEA41A-BC4D-C1F6-76EF-EDAFDAEB5A06}"/>
              </a:ext>
            </a:extLst>
          </p:cNvPr>
          <p:cNvCxnSpPr>
            <a:cxnSpLocks/>
          </p:cNvCxnSpPr>
          <p:nvPr/>
        </p:nvCxnSpPr>
        <p:spPr>
          <a:xfrm flipH="1" flipV="1">
            <a:off x="2051720" y="4944139"/>
            <a:ext cx="504055" cy="82030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789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Contour</a:t>
            </a:r>
            <a:r>
              <a:rPr lang="ko-KR" altLang="en-US" dirty="0"/>
              <a:t>의 </a:t>
            </a:r>
            <a:r>
              <a:rPr lang="en-US" altLang="ko-KR" dirty="0"/>
              <a:t>Convex Hull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2D56E8-C313-A7E5-F6C8-2D97D0674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80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61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en-US" altLang="ko-KR" dirty="0"/>
              <a:t>OpenCV </a:t>
            </a:r>
            <a:r>
              <a:rPr lang="ko-KR" altLang="en-US" dirty="0"/>
              <a:t>소개 및 기본 사용법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읽어서 살펴보기 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D167A6-6392-0B07-31CB-230589A5E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20" y="1412776"/>
            <a:ext cx="7083674" cy="30937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A120384-5BCD-6A93-6A5B-C9EF79E31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71" y="4869160"/>
            <a:ext cx="7083674" cy="138593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5D944B-FB23-C237-1978-C90DDC231C4A}"/>
              </a:ext>
            </a:extLst>
          </p:cNvPr>
          <p:cNvSpPr/>
          <p:nvPr/>
        </p:nvSpPr>
        <p:spPr>
          <a:xfrm>
            <a:off x="3995936" y="4077072"/>
            <a:ext cx="648072" cy="288032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8959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AE3FDE-3024-158C-E0F7-4D4309F1A343}"/>
              </a:ext>
            </a:extLst>
          </p:cNvPr>
          <p:cNvSpPr txBox="1"/>
          <p:nvPr/>
        </p:nvSpPr>
        <p:spPr>
          <a:xfrm>
            <a:off x="395536" y="1340768"/>
            <a:ext cx="7848871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digit_image.png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image_gray</a:t>
            </a:r>
            <a:r>
              <a:rPr lang="ko-KR" altLang="en-US" sz="1600" dirty="0"/>
              <a:t> = 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cv2.COLOR_BGR2GRAY)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 = cv2.threshold(</a:t>
            </a:r>
            <a:r>
              <a:rPr lang="ko-KR" altLang="en-US" sz="1600" dirty="0" err="1"/>
              <a:t>image_gray</a:t>
            </a:r>
            <a:r>
              <a:rPr lang="ko-KR" altLang="en-US" sz="1600" dirty="0"/>
              <a:t>, 230, 255, 0)</a:t>
            </a:r>
          </a:p>
          <a:p>
            <a:r>
              <a:rPr lang="ko-KR" altLang="en-US" sz="1600" dirty="0" err="1"/>
              <a:t>thresh</a:t>
            </a:r>
            <a:r>
              <a:rPr lang="ko-KR" altLang="en-US" sz="1600" dirty="0"/>
              <a:t> = cv2.bitwise_not(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contours</a:t>
            </a:r>
            <a:r>
              <a:rPr lang="ko-KR" altLang="en-US" sz="1600" dirty="0"/>
              <a:t> = cv2.findContours(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, cv2.RETR_TREE, cv2.CHAIN_APPROX_SIMPLE)[0]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cv2.drawContours(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contours</a:t>
            </a:r>
            <a:r>
              <a:rPr lang="ko-KR" altLang="en-US" sz="1600" dirty="0"/>
              <a:t>, -1, (0, 0, 255),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contour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contours</a:t>
            </a:r>
            <a:r>
              <a:rPr lang="ko-KR" altLang="en-US" sz="1600" dirty="0"/>
              <a:t>[0]</a:t>
            </a:r>
          </a:p>
          <a:p>
            <a:r>
              <a:rPr lang="ko-KR" altLang="en-US" sz="1600" dirty="0" err="1"/>
              <a:t>hull</a:t>
            </a:r>
            <a:r>
              <a:rPr lang="ko-KR" altLang="en-US" sz="1600" dirty="0"/>
              <a:t> = cv2.convexHull(</a:t>
            </a:r>
            <a:r>
              <a:rPr lang="ko-KR" altLang="en-US" sz="1600" dirty="0" err="1"/>
              <a:t>contour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cv2.drawContours(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[</a:t>
            </a:r>
            <a:r>
              <a:rPr lang="ko-KR" altLang="en-US" sz="1600" dirty="0" err="1"/>
              <a:t>hull</a:t>
            </a:r>
            <a:r>
              <a:rPr lang="ko-KR" altLang="en-US" sz="1600" dirty="0"/>
              <a:t>], -1, (255, 0, 0),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95E695D-079B-745D-9CDB-D8EDA679C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631" y="4204063"/>
            <a:ext cx="2793473" cy="106539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C77996F-00AB-E012-D3F6-3FF8635B3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779" y="5415014"/>
            <a:ext cx="2773325" cy="106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429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Contour</a:t>
            </a:r>
            <a:r>
              <a:rPr lang="ko-KR" altLang="en-US" dirty="0"/>
              <a:t>의 유사다각형 구하기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707E8C-5B2A-66DE-2DD2-BB771A778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38" y="1412776"/>
            <a:ext cx="8784976" cy="142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905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DBC711-90F3-3CEB-96B0-6B590DDCF061}"/>
              </a:ext>
            </a:extLst>
          </p:cNvPr>
          <p:cNvSpPr txBox="1"/>
          <p:nvPr/>
        </p:nvSpPr>
        <p:spPr>
          <a:xfrm>
            <a:off x="467544" y="1052736"/>
            <a:ext cx="82809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digit_image.png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image_gray</a:t>
            </a:r>
            <a:r>
              <a:rPr lang="ko-KR" altLang="en-US" sz="1600" dirty="0"/>
              <a:t> = 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cv2.COLOR_BGR2GRAY)</a:t>
            </a:r>
          </a:p>
          <a:p>
            <a:r>
              <a:rPr lang="ko-KR" altLang="en-US" sz="1600" dirty="0" err="1"/>
              <a:t>ret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 = cv2.threshold(</a:t>
            </a:r>
            <a:r>
              <a:rPr lang="ko-KR" altLang="en-US" sz="1600" dirty="0" err="1"/>
              <a:t>image_gray</a:t>
            </a:r>
            <a:r>
              <a:rPr lang="ko-KR" altLang="en-US" sz="1600" dirty="0"/>
              <a:t>, 230, 255, 0)</a:t>
            </a:r>
          </a:p>
          <a:p>
            <a:r>
              <a:rPr lang="ko-KR" altLang="en-US" sz="1600" dirty="0" err="1"/>
              <a:t>thresh</a:t>
            </a:r>
            <a:r>
              <a:rPr lang="ko-KR" altLang="en-US" sz="1600" dirty="0"/>
              <a:t> = cv2.bitwise_not(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contours</a:t>
            </a:r>
            <a:r>
              <a:rPr lang="ko-KR" altLang="en-US" sz="1600" dirty="0"/>
              <a:t> = cv2.findContours(</a:t>
            </a:r>
            <a:r>
              <a:rPr lang="ko-KR" altLang="en-US" sz="1600" dirty="0" err="1"/>
              <a:t>thresh</a:t>
            </a:r>
            <a:r>
              <a:rPr lang="ko-KR" altLang="en-US" sz="1600" dirty="0"/>
              <a:t>, cv2.RETR_TREE, cv2.CHAIN_APPROX_SIMPLE)[0]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cv2.drawContours(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contours</a:t>
            </a:r>
            <a:r>
              <a:rPr lang="ko-KR" altLang="en-US" sz="1600" dirty="0"/>
              <a:t>, -1, (0, 0, 255),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contour</a:t>
            </a:r>
            <a:r>
              <a:rPr lang="ko-KR" altLang="en-US" sz="1600" dirty="0"/>
              <a:t> = </a:t>
            </a:r>
            <a:r>
              <a:rPr lang="ko-KR" altLang="en-US" sz="1600" dirty="0" err="1"/>
              <a:t>contours</a:t>
            </a:r>
            <a:r>
              <a:rPr lang="ko-KR" altLang="en-US" sz="1600" dirty="0"/>
              <a:t>[0]</a:t>
            </a:r>
          </a:p>
          <a:p>
            <a:r>
              <a:rPr lang="ko-KR" altLang="en-US" sz="1600" dirty="0" err="1"/>
              <a:t>epsilon</a:t>
            </a:r>
            <a:r>
              <a:rPr lang="ko-KR" altLang="en-US" sz="1600" dirty="0"/>
              <a:t> = 0.01 * cv2.arcLength(</a:t>
            </a:r>
            <a:r>
              <a:rPr lang="ko-KR" altLang="en-US" sz="1600" dirty="0" err="1"/>
              <a:t>contour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True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approx</a:t>
            </a:r>
            <a:r>
              <a:rPr lang="ko-KR" altLang="en-US" sz="1600" dirty="0"/>
              <a:t> = cv2.approxPolyDP(</a:t>
            </a:r>
            <a:r>
              <a:rPr lang="ko-KR" altLang="en-US" sz="1600" dirty="0" err="1"/>
              <a:t>contour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epsilon</a:t>
            </a:r>
            <a:r>
              <a:rPr lang="ko-KR" altLang="en-US" sz="1600" dirty="0"/>
              <a:t>, </a:t>
            </a:r>
            <a:r>
              <a:rPr lang="ko-KR" altLang="en-US" sz="1600" dirty="0" err="1"/>
              <a:t>True</a:t>
            </a:r>
            <a:r>
              <a:rPr lang="ko-KR" altLang="en-US" sz="1600" dirty="0"/>
              <a:t>)</a:t>
            </a:r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cv2.drawContours(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[</a:t>
            </a:r>
            <a:r>
              <a:rPr lang="ko-KR" altLang="en-US" sz="1600" dirty="0" err="1"/>
              <a:t>approx</a:t>
            </a:r>
            <a:r>
              <a:rPr lang="ko-KR" altLang="en-US" sz="1600" dirty="0"/>
              <a:t>], -1, (0, 255, 0), 4)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25665D2-3C8A-9919-8B39-78E5DE8AB19E}"/>
              </a:ext>
            </a:extLst>
          </p:cNvPr>
          <p:cNvSpPr/>
          <p:nvPr/>
        </p:nvSpPr>
        <p:spPr>
          <a:xfrm>
            <a:off x="461433" y="4653136"/>
            <a:ext cx="870208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D29EB21-97CF-A5DA-B4FE-D949B84F4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477" y="509513"/>
            <a:ext cx="2832142" cy="108644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E33D49D-53D8-2039-877B-DCA0F5557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477" y="1781502"/>
            <a:ext cx="2880320" cy="114247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601FD09-C64A-CA70-8016-0EBB774F2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3" y="3645024"/>
            <a:ext cx="2877375" cy="1161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9E0D9DF-8C63-6648-21CD-4B9FD5CBF82A}"/>
              </a:ext>
            </a:extLst>
          </p:cNvPr>
          <p:cNvSpPr txBox="1"/>
          <p:nvPr/>
        </p:nvSpPr>
        <p:spPr>
          <a:xfrm>
            <a:off x="6653204" y="4768610"/>
            <a:ext cx="22248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0.0</a:t>
            </a:r>
            <a:r>
              <a:rPr lang="en-US" altLang="ko-KR" sz="1600" dirty="0">
                <a:solidFill>
                  <a:srgbClr val="FF0000"/>
                </a:solidFill>
              </a:rPr>
              <a:t>0</a:t>
            </a:r>
            <a:r>
              <a:rPr lang="ko-KR" altLang="en-US" sz="1600" dirty="0">
                <a:solidFill>
                  <a:srgbClr val="FF0000"/>
                </a:solidFill>
              </a:rPr>
              <a:t>1로 설정한 경우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BE0601-212C-F89C-42A2-6F8FDEBE3CD6}"/>
              </a:ext>
            </a:extLst>
          </p:cNvPr>
          <p:cNvSpPr/>
          <p:nvPr/>
        </p:nvSpPr>
        <p:spPr>
          <a:xfrm>
            <a:off x="1403648" y="4653136"/>
            <a:ext cx="504056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5D2649D-B4B4-D05D-A246-0778681026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1165" y="5225112"/>
            <a:ext cx="2840632" cy="115621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5417CE3-89BB-456B-6E62-2A3D89078EFE}"/>
              </a:ext>
            </a:extLst>
          </p:cNvPr>
          <p:cNvSpPr txBox="1"/>
          <p:nvPr/>
        </p:nvSpPr>
        <p:spPr>
          <a:xfrm>
            <a:off x="6679060" y="6331982"/>
            <a:ext cx="20952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0.1로 설정한 경우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0F262D-EFCB-315A-F090-EE554867A35A}"/>
              </a:ext>
            </a:extLst>
          </p:cNvPr>
          <p:cNvSpPr txBox="1"/>
          <p:nvPr/>
        </p:nvSpPr>
        <p:spPr>
          <a:xfrm>
            <a:off x="3110407" y="4225827"/>
            <a:ext cx="11735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둘레의 길이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BDB0EAB-07DD-BB22-39BF-182F76BCEE65}"/>
              </a:ext>
            </a:extLst>
          </p:cNvPr>
          <p:cNvCxnSpPr/>
          <p:nvPr/>
        </p:nvCxnSpPr>
        <p:spPr>
          <a:xfrm flipH="1">
            <a:off x="3059832" y="4533604"/>
            <a:ext cx="288032" cy="27302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6633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Contour</a:t>
            </a:r>
            <a:r>
              <a:rPr lang="ko-KR" altLang="en-US" dirty="0"/>
              <a:t>의 기본정보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7C23FB-8A32-647A-8DF1-DCBE0D7D5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59" y="1484784"/>
            <a:ext cx="8784976" cy="128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671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8. </a:t>
            </a:r>
            <a:r>
              <a:rPr lang="en-US" altLang="ko-KR" dirty="0"/>
              <a:t>OpenCV Contours </a:t>
            </a:r>
            <a:r>
              <a:rPr lang="ko-KR" altLang="en-US" dirty="0"/>
              <a:t>처리</a:t>
            </a:r>
            <a:r>
              <a:rPr lang="en-US" altLang="ko-KR" dirty="0"/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D917CD-CD13-52C6-CF45-5693FB477946}"/>
              </a:ext>
            </a:extLst>
          </p:cNvPr>
          <p:cNvSpPr txBox="1"/>
          <p:nvPr/>
        </p:nvSpPr>
        <p:spPr>
          <a:xfrm>
            <a:off x="640702" y="1196752"/>
            <a:ext cx="7099650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import</a:t>
            </a:r>
            <a:r>
              <a:rPr lang="ko-KR" altLang="en-US" sz="1400" dirty="0"/>
              <a:t> cv2</a:t>
            </a:r>
          </a:p>
          <a:p>
            <a:r>
              <a:rPr lang="ko-KR" altLang="en-US" sz="1400" dirty="0" err="1"/>
              <a:t>import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matplotlib.pyplot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as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plt</a:t>
            </a:r>
            <a:endParaRPr lang="ko-KR" altLang="en-US" sz="1400" dirty="0"/>
          </a:p>
          <a:p>
            <a:endParaRPr lang="ko-KR" altLang="en-US" sz="1400" dirty="0"/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 = cv2.imread('</a:t>
            </a:r>
            <a:r>
              <a:rPr lang="ko-KR" altLang="en-US" sz="1400" dirty="0" err="1"/>
              <a:t>digit_image.png</a:t>
            </a:r>
            <a:r>
              <a:rPr lang="ko-KR" altLang="en-US" sz="1400" dirty="0"/>
              <a:t>')</a:t>
            </a:r>
          </a:p>
          <a:p>
            <a:r>
              <a:rPr lang="ko-KR" altLang="en-US" sz="1400" dirty="0" err="1"/>
              <a:t>image_gray</a:t>
            </a:r>
            <a:r>
              <a:rPr lang="ko-KR" altLang="en-US" sz="1400" dirty="0"/>
              <a:t> = cv2.cvtColor(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cv2.COLOR_BGR2GRAY)</a:t>
            </a:r>
          </a:p>
          <a:p>
            <a:r>
              <a:rPr lang="ko-KR" altLang="en-US" sz="1400" dirty="0" err="1"/>
              <a:t>ret</a:t>
            </a:r>
            <a:r>
              <a:rPr lang="ko-KR" altLang="en-US" sz="1400" dirty="0"/>
              <a:t>, </a:t>
            </a:r>
            <a:r>
              <a:rPr lang="ko-KR" altLang="en-US" sz="1400" dirty="0" err="1"/>
              <a:t>thresh</a:t>
            </a:r>
            <a:r>
              <a:rPr lang="ko-KR" altLang="en-US" sz="1400" dirty="0"/>
              <a:t> = cv2.threshold(</a:t>
            </a:r>
            <a:r>
              <a:rPr lang="ko-KR" altLang="en-US" sz="1400" dirty="0" err="1"/>
              <a:t>image_gray</a:t>
            </a:r>
            <a:r>
              <a:rPr lang="ko-KR" altLang="en-US" sz="1400" dirty="0"/>
              <a:t>, 230, 255, 0)</a:t>
            </a:r>
          </a:p>
          <a:p>
            <a:r>
              <a:rPr lang="ko-KR" altLang="en-US" sz="1400" dirty="0" err="1"/>
              <a:t>thresh</a:t>
            </a:r>
            <a:r>
              <a:rPr lang="ko-KR" altLang="en-US" sz="1400" dirty="0"/>
              <a:t> = cv2.bitwise_not(</a:t>
            </a:r>
            <a:r>
              <a:rPr lang="ko-KR" altLang="en-US" sz="1400" dirty="0" err="1"/>
              <a:t>thresh</a:t>
            </a:r>
            <a:r>
              <a:rPr lang="ko-KR" altLang="en-US" sz="1400" dirty="0"/>
              <a:t>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contours</a:t>
            </a:r>
            <a:r>
              <a:rPr lang="ko-KR" altLang="en-US" sz="1400" dirty="0"/>
              <a:t> = cv2.findContours(</a:t>
            </a:r>
            <a:r>
              <a:rPr lang="ko-KR" altLang="en-US" sz="1400" dirty="0" err="1"/>
              <a:t>thresh</a:t>
            </a:r>
            <a:r>
              <a:rPr lang="ko-KR" altLang="en-US" sz="1400" dirty="0"/>
              <a:t>, cv2.RETR_TREE, cv2.CHAIN_APPROX_SIMPLE)[0]</a:t>
            </a:r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 = cv2.drawContours(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</a:t>
            </a:r>
            <a:r>
              <a:rPr lang="ko-KR" altLang="en-US" sz="1400" dirty="0" err="1"/>
              <a:t>contours</a:t>
            </a:r>
            <a:r>
              <a:rPr lang="ko-KR" altLang="en-US" sz="1400" dirty="0"/>
              <a:t>, -1, (0, 0, 255), 4)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contour</a:t>
            </a:r>
            <a:r>
              <a:rPr lang="ko-KR" altLang="en-US" sz="1400" dirty="0"/>
              <a:t> = </a:t>
            </a:r>
            <a:r>
              <a:rPr lang="ko-KR" altLang="en-US" sz="1400" dirty="0" err="1"/>
              <a:t>contours</a:t>
            </a:r>
            <a:r>
              <a:rPr lang="ko-KR" altLang="en-US" sz="1400" dirty="0"/>
              <a:t>[0]</a:t>
            </a:r>
          </a:p>
          <a:p>
            <a:r>
              <a:rPr lang="ko-KR" altLang="en-US" sz="1400" dirty="0" err="1"/>
              <a:t>area</a:t>
            </a:r>
            <a:r>
              <a:rPr lang="ko-KR" altLang="en-US" sz="1400" dirty="0"/>
              <a:t> = cv2.contourArea(</a:t>
            </a:r>
            <a:r>
              <a:rPr lang="ko-KR" altLang="en-US" sz="1400" dirty="0" err="1"/>
              <a:t>contour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</a:t>
            </a:r>
            <a:r>
              <a:rPr lang="ko-KR" altLang="en-US" sz="1400" dirty="0" err="1"/>
              <a:t>area</a:t>
            </a:r>
            <a:r>
              <a:rPr lang="ko-KR" altLang="en-US" sz="1400" dirty="0"/>
              <a:t>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length</a:t>
            </a:r>
            <a:r>
              <a:rPr lang="ko-KR" altLang="en-US" sz="1400" dirty="0"/>
              <a:t> = cv2.arcLength(</a:t>
            </a:r>
            <a:r>
              <a:rPr lang="ko-KR" altLang="en-US" sz="1400" dirty="0" err="1"/>
              <a:t>contour</a:t>
            </a:r>
            <a:r>
              <a:rPr lang="ko-KR" altLang="en-US" sz="1400" dirty="0"/>
              <a:t>, </a:t>
            </a:r>
            <a:r>
              <a:rPr lang="ko-KR" altLang="en-US" sz="1400" dirty="0" err="1"/>
              <a:t>True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</a:t>
            </a:r>
            <a:r>
              <a:rPr lang="ko-KR" altLang="en-US" sz="1400" dirty="0" err="1"/>
              <a:t>length</a:t>
            </a:r>
            <a:r>
              <a:rPr lang="ko-KR" altLang="en-US" sz="1400" dirty="0"/>
              <a:t>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M</a:t>
            </a:r>
            <a:r>
              <a:rPr lang="ko-KR" altLang="en-US" sz="1400" dirty="0"/>
              <a:t> = cv2.moments(</a:t>
            </a:r>
            <a:r>
              <a:rPr lang="ko-KR" altLang="en-US" sz="1400" dirty="0" err="1"/>
              <a:t>contour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</a:t>
            </a:r>
            <a:r>
              <a:rPr lang="ko-KR" altLang="en-US" sz="1400" dirty="0" err="1"/>
              <a:t>M</a:t>
            </a:r>
            <a:r>
              <a:rPr lang="ko-KR" altLang="en-US" sz="1400" dirty="0"/>
              <a:t>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cv2.COLOR_BGR2RGB))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AA8E32-3BBC-4D76-40D8-E3115A8D6FC3}"/>
              </a:ext>
            </a:extLst>
          </p:cNvPr>
          <p:cNvSpPr txBox="1"/>
          <p:nvPr/>
        </p:nvSpPr>
        <p:spPr>
          <a:xfrm>
            <a:off x="4283968" y="4296503"/>
            <a:ext cx="4486266" cy="95410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/>
              <a:t>9637.5</a:t>
            </a:r>
          </a:p>
          <a:p>
            <a:r>
              <a:rPr lang="ko-KR" altLang="en-US" sz="1400" dirty="0"/>
              <a:t>1112.1046812534332</a:t>
            </a:r>
          </a:p>
          <a:p>
            <a:r>
              <a:rPr lang="ko-KR" altLang="en-US" sz="1400" dirty="0"/>
              <a:t>{'m00': 9637.5, 'm10': 2328654.1666666665, 'm01': 525860.6666666666, 'm20': 592439950.25 </a:t>
            </a:r>
            <a:r>
              <a:rPr lang="en-US" altLang="ko-KR" sz="1400" dirty="0"/>
              <a:t>……….</a:t>
            </a:r>
            <a:endParaRPr lang="ko-KR" altLang="en-US" sz="1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540114D-F6AA-C9DA-BAB7-B9FBE47BADC9}"/>
              </a:ext>
            </a:extLst>
          </p:cNvPr>
          <p:cNvSpPr/>
          <p:nvPr/>
        </p:nvSpPr>
        <p:spPr>
          <a:xfrm>
            <a:off x="1800860" y="4334634"/>
            <a:ext cx="870208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55CE6FB-C91D-7475-89E3-E9E0DB46AFD5}"/>
              </a:ext>
            </a:extLst>
          </p:cNvPr>
          <p:cNvSpPr/>
          <p:nvPr/>
        </p:nvSpPr>
        <p:spPr>
          <a:xfrm>
            <a:off x="1619672" y="3735789"/>
            <a:ext cx="1086232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CA5E6AB-1D45-E58D-89EB-8B6F736B43DD}"/>
              </a:ext>
            </a:extLst>
          </p:cNvPr>
          <p:cNvSpPr/>
          <p:nvPr/>
        </p:nvSpPr>
        <p:spPr>
          <a:xfrm>
            <a:off x="1415938" y="4976792"/>
            <a:ext cx="870208" cy="438923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47143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9. </a:t>
            </a:r>
            <a:r>
              <a:rPr lang="en-US" altLang="ko-KR" sz="2800" dirty="0"/>
              <a:t>OpenCV Filtering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14873905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560840" cy="548680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필터링</a:t>
            </a:r>
            <a:r>
              <a:rPr lang="en-US" altLang="ko-KR" dirty="0"/>
              <a:t> </a:t>
            </a:r>
          </a:p>
          <a:p>
            <a:pPr lvl="1"/>
            <a:r>
              <a:rPr lang="ko-KR" altLang="en-US" dirty="0"/>
              <a:t>이미지에 커널을 적용하여 이미지를 흐리게</a:t>
            </a:r>
            <a:r>
              <a:rPr lang="en-US" altLang="ko-KR" dirty="0"/>
              <a:t>(Blurring = Smoothing) </a:t>
            </a:r>
            <a:r>
              <a:rPr lang="ko-KR" altLang="en-US" dirty="0"/>
              <a:t>처리할 수 있습니다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이미지를 흐리게 만들면 노이즈 및 손상을 줄일 수 있습니다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37504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 err="1"/>
              <a:t>컨볼루션</a:t>
            </a:r>
            <a:r>
              <a:rPr lang="ko-KR" altLang="en-US" dirty="0"/>
              <a:t> 계산</a:t>
            </a:r>
            <a:endParaRPr lang="en-US" altLang="ko-KR" dirty="0"/>
          </a:p>
          <a:p>
            <a:pPr lvl="1"/>
            <a:r>
              <a:rPr lang="ko-KR" altLang="en-US" dirty="0"/>
              <a:t>특정한 이미지에서 커널</a:t>
            </a:r>
            <a:r>
              <a:rPr lang="en-US" altLang="ko-KR" dirty="0"/>
              <a:t>(Kernel)</a:t>
            </a:r>
            <a:r>
              <a:rPr lang="ko-KR" altLang="en-US" dirty="0"/>
              <a:t>을 적용해 </a:t>
            </a:r>
            <a:r>
              <a:rPr lang="ko-KR" altLang="en-US" dirty="0" err="1"/>
              <a:t>컨볼루션</a:t>
            </a:r>
            <a:r>
              <a:rPr lang="ko-KR" altLang="en-US" dirty="0"/>
              <a:t> 계산하여 필터링을 수행할 수 있습니다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C0AA60-82D0-2C69-774E-20AAC94E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262902"/>
            <a:ext cx="8244408" cy="298026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67AE6A9-D4F0-B20F-9AF6-8E88DC26CB1C}"/>
              </a:ext>
            </a:extLst>
          </p:cNvPr>
          <p:cNvSpPr/>
          <p:nvPr/>
        </p:nvSpPr>
        <p:spPr>
          <a:xfrm>
            <a:off x="1231169" y="2887772"/>
            <a:ext cx="1512168" cy="1422742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4F49D-F7C6-0DEA-C04B-4EBB4D299D09}"/>
              </a:ext>
            </a:extLst>
          </p:cNvPr>
          <p:cNvSpPr txBox="1"/>
          <p:nvPr/>
        </p:nvSpPr>
        <p:spPr>
          <a:xfrm>
            <a:off x="5854703" y="5289916"/>
            <a:ext cx="32892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원본 이미지의 </a:t>
            </a:r>
            <a:r>
              <a:rPr lang="en-US" altLang="ko-KR" sz="1600" dirty="0">
                <a:solidFill>
                  <a:srgbClr val="FF0000"/>
                </a:solidFill>
              </a:rPr>
              <a:t>2</a:t>
            </a:r>
            <a:r>
              <a:rPr lang="ko-KR" altLang="en-US" sz="1600" dirty="0">
                <a:solidFill>
                  <a:srgbClr val="FF0000"/>
                </a:solidFill>
              </a:rPr>
              <a:t>값을 </a:t>
            </a:r>
            <a:r>
              <a:rPr lang="en-US" altLang="ko-KR" sz="1600" dirty="0">
                <a:solidFill>
                  <a:srgbClr val="FF0000"/>
                </a:solidFill>
              </a:rPr>
              <a:t>4</a:t>
            </a:r>
            <a:r>
              <a:rPr lang="ko-KR" altLang="en-US" sz="1600" dirty="0">
                <a:solidFill>
                  <a:srgbClr val="FF0000"/>
                </a:solidFill>
              </a:rPr>
              <a:t>로 변경함</a:t>
            </a:r>
          </a:p>
        </p:txBody>
      </p:sp>
    </p:spTree>
    <p:extLst>
      <p:ext uri="{BB962C8B-B14F-4D97-AF65-F5344CB8AC3E}">
        <p14:creationId xmlns:p14="http://schemas.microsoft.com/office/powerpoint/2010/main" val="5962654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52B685-B995-2B8F-408B-35D73048D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82" y="1730288"/>
            <a:ext cx="8789232" cy="32567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900CBB-F15E-1D06-864F-6DB19487FE82}"/>
              </a:ext>
            </a:extLst>
          </p:cNvPr>
          <p:cNvSpPr txBox="1"/>
          <p:nvPr/>
        </p:nvSpPr>
        <p:spPr>
          <a:xfrm>
            <a:off x="5047592" y="5157192"/>
            <a:ext cx="32892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중간일수록 값이 크고 멀어질수록 작은 값을 처리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FE3385-FFD3-43D7-0417-A1E8EDEEE407}"/>
              </a:ext>
            </a:extLst>
          </p:cNvPr>
          <p:cNvSpPr/>
          <p:nvPr/>
        </p:nvSpPr>
        <p:spPr>
          <a:xfrm>
            <a:off x="6242753" y="2889623"/>
            <a:ext cx="532519" cy="469220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1988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직접 커널을 생성하여 필터 적용하기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EBEB-3151-E9C9-F78B-17E61E371903}"/>
              </a:ext>
            </a:extLst>
          </p:cNvPr>
          <p:cNvSpPr txBox="1"/>
          <p:nvPr/>
        </p:nvSpPr>
        <p:spPr>
          <a:xfrm>
            <a:off x="179512" y="1484784"/>
            <a:ext cx="6523586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import</a:t>
            </a:r>
            <a:r>
              <a:rPr lang="ko-KR" altLang="en-US" sz="1400" dirty="0"/>
              <a:t> cv2</a:t>
            </a:r>
          </a:p>
          <a:p>
            <a:r>
              <a:rPr lang="ko-KR" altLang="en-US" sz="1400" dirty="0" err="1"/>
              <a:t>import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matplotlib.pyplot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as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plt</a:t>
            </a:r>
            <a:endParaRPr lang="ko-KR" altLang="en-US" sz="1400" dirty="0"/>
          </a:p>
          <a:p>
            <a:r>
              <a:rPr lang="ko-KR" altLang="en-US" sz="1400" dirty="0" err="1"/>
              <a:t>import</a:t>
            </a:r>
            <a:r>
              <a:rPr lang="ko-KR" altLang="en-US" sz="1400" dirty="0"/>
              <a:t> </a:t>
            </a:r>
            <a:r>
              <a:rPr lang="ko-KR" altLang="en-US" sz="1400" dirty="0" err="1"/>
              <a:t>numpy</a:t>
            </a:r>
            <a:r>
              <a:rPr lang="ko-KR" altLang="en-US" sz="1400" dirty="0"/>
              <a:t> </a:t>
            </a:r>
            <a:r>
              <a:rPr lang="ko-KR" altLang="en-US" sz="1400" dirty="0" err="1"/>
              <a:t>as</a:t>
            </a:r>
            <a:r>
              <a:rPr lang="ko-KR" altLang="en-US" sz="1400" dirty="0"/>
              <a:t> </a:t>
            </a:r>
            <a:r>
              <a:rPr lang="ko-KR" altLang="en-US" sz="1400" dirty="0" err="1"/>
              <a:t>np</a:t>
            </a:r>
            <a:endParaRPr lang="ko-KR" altLang="en-US" sz="1400" dirty="0"/>
          </a:p>
          <a:p>
            <a:endParaRPr lang="ko-KR" altLang="en-US" sz="1400" dirty="0"/>
          </a:p>
          <a:p>
            <a:r>
              <a:rPr lang="ko-KR" altLang="en-US" sz="1400" dirty="0" err="1"/>
              <a:t>image</a:t>
            </a:r>
            <a:r>
              <a:rPr lang="ko-KR" altLang="en-US" sz="1400" dirty="0"/>
              <a:t> = cv2.imread('</a:t>
            </a:r>
            <a:r>
              <a:rPr lang="ko-KR" altLang="en-US" sz="1400" dirty="0" err="1"/>
              <a:t>gray_image.jpg</a:t>
            </a:r>
            <a:r>
              <a:rPr lang="ko-KR" altLang="en-US" sz="1400" dirty="0"/>
              <a:t>')</a:t>
            </a:r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cv2.COLOR_BGR2RGB))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size</a:t>
            </a:r>
            <a:r>
              <a:rPr lang="ko-KR" altLang="en-US" sz="1400" dirty="0"/>
              <a:t> = 4</a:t>
            </a:r>
          </a:p>
          <a:p>
            <a:r>
              <a:rPr lang="ko-KR" altLang="en-US" sz="1400" dirty="0" err="1"/>
              <a:t>kernel</a:t>
            </a:r>
            <a:r>
              <a:rPr lang="ko-KR" altLang="en-US" sz="1400" dirty="0"/>
              <a:t> = </a:t>
            </a:r>
            <a:r>
              <a:rPr lang="ko-KR" altLang="en-US" sz="1400" dirty="0" err="1"/>
              <a:t>np.ones</a:t>
            </a:r>
            <a:r>
              <a:rPr lang="ko-KR" altLang="en-US" sz="1400" dirty="0"/>
              <a:t>((</a:t>
            </a:r>
            <a:r>
              <a:rPr lang="ko-KR" altLang="en-US" sz="1400" dirty="0" err="1"/>
              <a:t>size</a:t>
            </a:r>
            <a:r>
              <a:rPr lang="ko-KR" altLang="en-US" sz="1400" dirty="0"/>
              <a:t>, </a:t>
            </a:r>
            <a:r>
              <a:rPr lang="ko-KR" altLang="en-US" sz="1400" dirty="0" err="1"/>
              <a:t>size</a:t>
            </a:r>
            <a:r>
              <a:rPr lang="ko-KR" altLang="en-US" sz="1400" dirty="0"/>
              <a:t>), np.float32) / (</a:t>
            </a:r>
            <a:r>
              <a:rPr lang="ko-KR" altLang="en-US" sz="1400" dirty="0" err="1"/>
              <a:t>size</a:t>
            </a:r>
            <a:r>
              <a:rPr lang="ko-KR" altLang="en-US" sz="1400" dirty="0"/>
              <a:t> ** 2)</a:t>
            </a:r>
          </a:p>
          <a:p>
            <a:r>
              <a:rPr lang="ko-KR" altLang="en-US" sz="1400" dirty="0" err="1"/>
              <a:t>print</a:t>
            </a:r>
            <a:r>
              <a:rPr lang="ko-KR" altLang="en-US" sz="1400" dirty="0"/>
              <a:t>(</a:t>
            </a:r>
            <a:r>
              <a:rPr lang="ko-KR" altLang="en-US" sz="1400" dirty="0" err="1"/>
              <a:t>kernel</a:t>
            </a:r>
            <a:r>
              <a:rPr lang="ko-KR" altLang="en-US" sz="1400" dirty="0"/>
              <a:t>)</a:t>
            </a:r>
          </a:p>
          <a:p>
            <a:endParaRPr lang="ko-KR" altLang="en-US" sz="1400" dirty="0"/>
          </a:p>
          <a:p>
            <a:r>
              <a:rPr lang="ko-KR" altLang="en-US" sz="1400" dirty="0" err="1"/>
              <a:t>dst</a:t>
            </a:r>
            <a:r>
              <a:rPr lang="ko-KR" altLang="en-US" sz="1400" dirty="0"/>
              <a:t> = cv2.filter2D(</a:t>
            </a:r>
            <a:r>
              <a:rPr lang="ko-KR" altLang="en-US" sz="1400" dirty="0" err="1"/>
              <a:t>image</a:t>
            </a:r>
            <a:r>
              <a:rPr lang="ko-KR" altLang="en-US" sz="1400" dirty="0"/>
              <a:t>, -1, </a:t>
            </a:r>
            <a:r>
              <a:rPr lang="ko-KR" altLang="en-US" sz="1400" dirty="0" err="1"/>
              <a:t>kernel</a:t>
            </a:r>
            <a:r>
              <a:rPr lang="ko-KR" altLang="en-US" sz="1400" dirty="0"/>
              <a:t>)</a:t>
            </a:r>
          </a:p>
          <a:p>
            <a:r>
              <a:rPr lang="ko-KR" altLang="en-US" sz="1400" dirty="0" err="1"/>
              <a:t>plt.imshow</a:t>
            </a:r>
            <a:r>
              <a:rPr lang="ko-KR" altLang="en-US" sz="1400" dirty="0"/>
              <a:t>(cv2.cvtColor(</a:t>
            </a:r>
            <a:r>
              <a:rPr lang="ko-KR" altLang="en-US" sz="1400" dirty="0" err="1"/>
              <a:t>dst</a:t>
            </a:r>
            <a:r>
              <a:rPr lang="ko-KR" altLang="en-US" sz="1400" dirty="0"/>
              <a:t>, cv2.COLOR_BGR2RGB))</a:t>
            </a:r>
          </a:p>
          <a:p>
            <a:r>
              <a:rPr lang="ko-KR" altLang="en-US" sz="1400" dirty="0" err="1"/>
              <a:t>plt.show</a:t>
            </a:r>
            <a:r>
              <a:rPr lang="ko-KR" altLang="en-US" sz="1400" dirty="0"/>
              <a:t>()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894D028-9F15-8D7B-9F29-02D33E014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341" y="1041301"/>
            <a:ext cx="4001282" cy="278092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22D2DC6-570A-A053-98DF-4C148637C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341" y="3885618"/>
            <a:ext cx="4001282" cy="27117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4CFC8F-7552-9FBF-0B4B-FC2E1AF6C0A5}"/>
              </a:ext>
            </a:extLst>
          </p:cNvPr>
          <p:cNvSpPr txBox="1"/>
          <p:nvPr/>
        </p:nvSpPr>
        <p:spPr>
          <a:xfrm>
            <a:off x="402354" y="5213418"/>
            <a:ext cx="28803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모든 값들이 </a:t>
            </a:r>
            <a:r>
              <a:rPr lang="en-US" altLang="ko-KR" sz="1600" dirty="0">
                <a:solidFill>
                  <a:srgbClr val="FF0000"/>
                </a:solidFill>
              </a:rPr>
              <a:t>1/16</a:t>
            </a:r>
            <a:r>
              <a:rPr lang="ko-KR" altLang="en-US" sz="1600" dirty="0">
                <a:solidFill>
                  <a:srgbClr val="FF0000"/>
                </a:solidFill>
              </a:rPr>
              <a:t>인 </a:t>
            </a:r>
            <a:r>
              <a:rPr lang="en-US" altLang="ko-KR" sz="1600" dirty="0">
                <a:solidFill>
                  <a:srgbClr val="FF0000"/>
                </a:solidFill>
              </a:rPr>
              <a:t>4x4 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96B2BE-5344-0AC7-251F-0C48BF687FC6}"/>
              </a:ext>
            </a:extLst>
          </p:cNvPr>
          <p:cNvSpPr txBox="1"/>
          <p:nvPr/>
        </p:nvSpPr>
        <p:spPr>
          <a:xfrm>
            <a:off x="230258" y="5551972"/>
            <a:ext cx="322451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[[0.0625 0.0625 0.0625 0.0625]</a:t>
            </a:r>
          </a:p>
          <a:p>
            <a:r>
              <a:rPr lang="ko-KR" altLang="en-US" sz="1600" dirty="0">
                <a:solidFill>
                  <a:srgbClr val="FF0000"/>
                </a:solidFill>
              </a:rPr>
              <a:t> [0.0625 0.0625 0.0625 0.0625]</a:t>
            </a:r>
          </a:p>
          <a:p>
            <a:r>
              <a:rPr lang="ko-KR" altLang="en-US" sz="1600" dirty="0">
                <a:solidFill>
                  <a:srgbClr val="FF0000"/>
                </a:solidFill>
              </a:rPr>
              <a:t> [0.0625 0.0625 0.0625 0.0625]</a:t>
            </a:r>
          </a:p>
          <a:p>
            <a:r>
              <a:rPr lang="ko-KR" altLang="en-US" sz="1600" dirty="0">
                <a:solidFill>
                  <a:srgbClr val="FF0000"/>
                </a:solidFill>
              </a:rPr>
              <a:t> [0.0625 0.0625 0.0625 0.0625]]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DAE47EE-146C-1A8D-C99F-243B175D2535}"/>
              </a:ext>
            </a:extLst>
          </p:cNvPr>
          <p:cNvCxnSpPr>
            <a:cxnSpLocks/>
          </p:cNvCxnSpPr>
          <p:nvPr/>
        </p:nvCxnSpPr>
        <p:spPr>
          <a:xfrm flipH="1" flipV="1">
            <a:off x="692660" y="3920454"/>
            <a:ext cx="422956" cy="110434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F1F4F60-2C6B-A2BF-F6B5-CA0AC9D8FD8C}"/>
              </a:ext>
            </a:extLst>
          </p:cNvPr>
          <p:cNvSpPr txBox="1"/>
          <p:nvPr/>
        </p:nvSpPr>
        <p:spPr>
          <a:xfrm>
            <a:off x="1628765" y="4645008"/>
            <a:ext cx="30872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다음장의 cv2.blur(</a:t>
            </a:r>
            <a:r>
              <a:rPr lang="ko-KR" altLang="en-US" sz="1600" dirty="0" err="1">
                <a:solidFill>
                  <a:srgbClr val="FF0000"/>
                </a:solidFill>
              </a:rPr>
              <a:t>image</a:t>
            </a:r>
            <a:r>
              <a:rPr lang="ko-KR" altLang="en-US" sz="1600" dirty="0">
                <a:solidFill>
                  <a:srgbClr val="FF0000"/>
                </a:solidFill>
              </a:rPr>
              <a:t>, (4, 4))로 처리가능</a:t>
            </a:r>
          </a:p>
        </p:txBody>
      </p:sp>
    </p:spTree>
    <p:extLst>
      <p:ext uri="{BB962C8B-B14F-4D97-AF65-F5344CB8AC3E}">
        <p14:creationId xmlns:p14="http://schemas.microsoft.com/office/powerpoint/2010/main" val="4061540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en-US" altLang="ko-KR" dirty="0"/>
              <a:t>OpenCV </a:t>
            </a:r>
            <a:r>
              <a:rPr lang="ko-KR" altLang="en-US" dirty="0"/>
              <a:t>소개 및 기본 사용법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읽어서 살펴보기 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FCECC3-FFEA-0FC6-CBDC-CE672495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6912767" cy="130350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9B16F32-8852-75D8-D106-04B9CAF3A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03" y="3271594"/>
            <a:ext cx="6883261" cy="15962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C2DA9AE-26AA-DD7A-657A-D2B4D105B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5" y="5589240"/>
            <a:ext cx="6848425" cy="49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772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Basic Blur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EA9D4C-2E05-5616-B814-A9ABC3A9C19A}"/>
              </a:ext>
            </a:extLst>
          </p:cNvPr>
          <p:cNvSpPr txBox="1"/>
          <p:nvPr/>
        </p:nvSpPr>
        <p:spPr>
          <a:xfrm>
            <a:off x="150343" y="2049028"/>
            <a:ext cx="5184576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gray_image.jpg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 err="1"/>
              <a:t>dst</a:t>
            </a:r>
            <a:r>
              <a:rPr lang="ko-KR" altLang="en-US" sz="1600" dirty="0"/>
              <a:t> = cv2.blur(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(4, 4))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dst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6EB688-27D8-2EF3-4B85-3EF21EF34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919" y="3708601"/>
            <a:ext cx="3680158" cy="25380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0FC1615-95F0-59A5-ADBD-CFB71834F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541" y="1007685"/>
            <a:ext cx="3730747" cy="259290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570ACC-D6CA-5554-20FE-E14E1739B376}"/>
              </a:ext>
            </a:extLst>
          </p:cNvPr>
          <p:cNvSpPr/>
          <p:nvPr/>
        </p:nvSpPr>
        <p:spPr>
          <a:xfrm>
            <a:off x="755576" y="3708601"/>
            <a:ext cx="2088231" cy="469220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5263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9. </a:t>
            </a:r>
            <a:r>
              <a:rPr lang="en-US" altLang="ko-KR" dirty="0"/>
              <a:t>OpenCV Filtering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en-US" altLang="ko-KR" dirty="0"/>
              <a:t>Gaussian Blur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570ACC-D6CA-5554-20FE-E14E1739B376}"/>
              </a:ext>
            </a:extLst>
          </p:cNvPr>
          <p:cNvSpPr/>
          <p:nvPr/>
        </p:nvSpPr>
        <p:spPr>
          <a:xfrm>
            <a:off x="971600" y="3496223"/>
            <a:ext cx="3240360" cy="469220"/>
          </a:xfrm>
          <a:prstGeom prst="rect">
            <a:avLst/>
          </a:prstGeom>
          <a:solidFill>
            <a:srgbClr val="FF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A311B0-06CB-5300-5D18-50A4F109F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3510" y="2328562"/>
            <a:ext cx="3149126" cy="22008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4894D3-D945-EA14-B46C-477BEBA9C7B1}"/>
              </a:ext>
            </a:extLst>
          </p:cNvPr>
          <p:cNvSpPr txBox="1"/>
          <p:nvPr/>
        </p:nvSpPr>
        <p:spPr>
          <a:xfrm>
            <a:off x="323528" y="1340768"/>
            <a:ext cx="594496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import</a:t>
            </a:r>
            <a:r>
              <a:rPr lang="ko-KR" altLang="en-US" sz="1600" dirty="0"/>
              <a:t> cv2</a:t>
            </a:r>
          </a:p>
          <a:p>
            <a:r>
              <a:rPr lang="ko-KR" altLang="en-US" sz="1600" dirty="0" err="1"/>
              <a:t>import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matplotlib.pyplot</a:t>
            </a:r>
            <a:r>
              <a:rPr lang="ko-KR" altLang="en-US" sz="1600" dirty="0"/>
              <a:t> </a:t>
            </a:r>
            <a:r>
              <a:rPr lang="ko-KR" altLang="en-US" sz="1600" dirty="0" err="1"/>
              <a:t>as</a:t>
            </a:r>
            <a:r>
              <a:rPr lang="ko-KR" altLang="en-US" sz="1600" dirty="0"/>
              <a:t> </a:t>
            </a:r>
            <a:r>
              <a:rPr lang="ko-KR" altLang="en-US" sz="1600" dirty="0" err="1"/>
              <a:t>plt</a:t>
            </a:r>
            <a:endParaRPr lang="ko-KR" altLang="en-US" sz="1600" dirty="0"/>
          </a:p>
          <a:p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 err="1"/>
              <a:t>image</a:t>
            </a:r>
            <a:r>
              <a:rPr lang="ko-KR" altLang="en-US" sz="1600" dirty="0"/>
              <a:t> = cv2.imread('</a:t>
            </a:r>
            <a:r>
              <a:rPr lang="ko-KR" altLang="en-US" sz="1600" dirty="0" err="1"/>
              <a:t>gray_image.jpg</a:t>
            </a:r>
            <a:r>
              <a:rPr lang="ko-KR" altLang="en-US" sz="1600" dirty="0"/>
              <a:t>')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  <a:p>
            <a:endParaRPr lang="ko-KR" altLang="en-US" sz="1600" dirty="0"/>
          </a:p>
          <a:p>
            <a:r>
              <a:rPr lang="ko-KR" altLang="en-US" sz="1600" dirty="0"/>
              <a:t># </a:t>
            </a:r>
            <a:r>
              <a:rPr lang="ko-KR" altLang="en-US" sz="1600" dirty="0" err="1"/>
              <a:t>kernel_size</a:t>
            </a:r>
            <a:r>
              <a:rPr lang="ko-KR" altLang="en-US" sz="1600" dirty="0"/>
              <a:t>: 홀수</a:t>
            </a:r>
          </a:p>
          <a:p>
            <a:r>
              <a:rPr lang="ko-KR" altLang="en-US" sz="1600" dirty="0" err="1"/>
              <a:t>dst</a:t>
            </a:r>
            <a:r>
              <a:rPr lang="ko-KR" altLang="en-US" sz="1600" dirty="0"/>
              <a:t> = cv2.GaussianBlur(</a:t>
            </a:r>
            <a:r>
              <a:rPr lang="ko-KR" altLang="en-US" sz="1600" dirty="0" err="1"/>
              <a:t>image</a:t>
            </a:r>
            <a:r>
              <a:rPr lang="ko-KR" altLang="en-US" sz="1600" dirty="0"/>
              <a:t>, (5, 5), 0)</a:t>
            </a:r>
          </a:p>
          <a:p>
            <a:r>
              <a:rPr lang="ko-KR" altLang="en-US" sz="1600" dirty="0" err="1"/>
              <a:t>plt.imshow</a:t>
            </a:r>
            <a:r>
              <a:rPr lang="ko-KR" altLang="en-US" sz="1600" dirty="0"/>
              <a:t>(cv2.cvtColor(</a:t>
            </a:r>
            <a:r>
              <a:rPr lang="ko-KR" altLang="en-US" sz="1600" dirty="0" err="1"/>
              <a:t>dst</a:t>
            </a:r>
            <a:r>
              <a:rPr lang="ko-KR" altLang="en-US" sz="1600" dirty="0"/>
              <a:t>, cv2.COLOR_BGR2RGB))</a:t>
            </a:r>
          </a:p>
          <a:p>
            <a:r>
              <a:rPr lang="ko-KR" altLang="en-US" sz="1600" dirty="0" err="1"/>
              <a:t>plt.show</a:t>
            </a:r>
            <a:r>
              <a:rPr lang="ko-KR" altLang="en-US" sz="1600" dirty="0"/>
              <a:t>()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6B12F5C-0B2B-F3E2-2E39-252690514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44316"/>
            <a:ext cx="3186949" cy="22149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A1AC64-F189-FB9A-CEF4-36E47A377000}"/>
              </a:ext>
            </a:extLst>
          </p:cNvPr>
          <p:cNvSpPr txBox="1"/>
          <p:nvPr/>
        </p:nvSpPr>
        <p:spPr>
          <a:xfrm>
            <a:off x="584211" y="4754400"/>
            <a:ext cx="30872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사이즈가 커지면 </a:t>
            </a:r>
            <a:r>
              <a:rPr lang="ko-KR" altLang="en-US" sz="1600" dirty="0" err="1">
                <a:solidFill>
                  <a:srgbClr val="FF0000"/>
                </a:solidFill>
              </a:rPr>
              <a:t>블러링의</a:t>
            </a:r>
            <a:r>
              <a:rPr lang="ko-KR" altLang="en-US" sz="1600" dirty="0">
                <a:solidFill>
                  <a:srgbClr val="FF0000"/>
                </a:solidFill>
              </a:rPr>
              <a:t> 정도가 높아진다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DDD47BC-C327-36BB-98EF-01E65754C9B1}"/>
              </a:ext>
            </a:extLst>
          </p:cNvPr>
          <p:cNvCxnSpPr>
            <a:cxnSpLocks/>
          </p:cNvCxnSpPr>
          <p:nvPr/>
        </p:nvCxnSpPr>
        <p:spPr>
          <a:xfrm flipH="1" flipV="1">
            <a:off x="1691680" y="4094218"/>
            <a:ext cx="647635" cy="61071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881F73C2-B50F-F2F4-01A0-AAE8EE4F5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217" y="4580618"/>
            <a:ext cx="3149126" cy="212971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F9ED4BD-F114-E4DC-1A9B-320C76F4CA5A}"/>
              </a:ext>
            </a:extLst>
          </p:cNvPr>
          <p:cNvSpPr txBox="1"/>
          <p:nvPr/>
        </p:nvSpPr>
        <p:spPr>
          <a:xfrm>
            <a:off x="3563888" y="6079220"/>
            <a:ext cx="30872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윈도우 사이즈 </a:t>
            </a:r>
            <a:r>
              <a:rPr lang="en-US" altLang="ko-KR" sz="1600" dirty="0">
                <a:solidFill>
                  <a:srgbClr val="FF0000"/>
                </a:solidFill>
              </a:rPr>
              <a:t>: 15 x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>
                <a:solidFill>
                  <a:srgbClr val="FF0000"/>
                </a:solidFill>
              </a:rPr>
              <a:t>15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828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en-US" altLang="ko-KR" dirty="0"/>
              <a:t>OpenCV </a:t>
            </a:r>
            <a:r>
              <a:rPr lang="ko-KR" altLang="en-US" dirty="0"/>
              <a:t>소개 및 기본 사용법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읽어서 살펴보기</a:t>
            </a:r>
            <a:endParaRPr lang="en-US" altLang="ko-KR" dirty="0"/>
          </a:p>
          <a:p>
            <a:pPr lvl="1"/>
            <a:r>
              <a:rPr lang="ko-KR" altLang="en-US" dirty="0"/>
              <a:t>이미지 파일을 실행 폴더에 </a:t>
            </a:r>
            <a:r>
              <a:rPr lang="en-US" altLang="ko-KR" dirty="0"/>
              <a:t>copy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5F22D67-410B-3B22-FA66-36699F9D8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14313"/>
            <a:ext cx="5715798" cy="302937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E1C279F-8F5A-5F4D-8BBA-6190398DDED3}"/>
              </a:ext>
            </a:extLst>
          </p:cNvPr>
          <p:cNvSpPr/>
          <p:nvPr/>
        </p:nvSpPr>
        <p:spPr>
          <a:xfrm>
            <a:off x="4572000" y="3500907"/>
            <a:ext cx="1440160" cy="288032"/>
          </a:xfrm>
          <a:prstGeom prst="rect">
            <a:avLst/>
          </a:prstGeom>
          <a:solidFill>
            <a:srgbClr val="FF0000">
              <a:alpha val="2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BE6E7C-A00E-2544-03A0-BE9347FDE56A}"/>
              </a:ext>
            </a:extLst>
          </p:cNvPr>
          <p:cNvSpPr txBox="1"/>
          <p:nvPr/>
        </p:nvSpPr>
        <p:spPr>
          <a:xfrm>
            <a:off x="6169759" y="3357093"/>
            <a:ext cx="1584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BGR</a:t>
            </a:r>
            <a:r>
              <a:rPr lang="ko-KR" altLang="en-US" sz="1600" dirty="0"/>
              <a:t>을 </a:t>
            </a:r>
            <a:r>
              <a:rPr lang="en-US" altLang="ko-KR" sz="1600" dirty="0"/>
              <a:t>GRAY</a:t>
            </a:r>
            <a:r>
              <a:rPr lang="ko-KR" altLang="en-US" sz="1600" dirty="0"/>
              <a:t>로 변환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9CF922-033C-A966-2427-73D2C58BA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428" y="3902854"/>
            <a:ext cx="2671856" cy="248361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E36D64C-7F89-9C1C-50EB-E4E790FB8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3194" y="4110446"/>
            <a:ext cx="2701294" cy="248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18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179512" y="1988840"/>
            <a:ext cx="8784976" cy="1368152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2. </a:t>
            </a:r>
            <a:r>
              <a:rPr lang="en-US" altLang="ko-KR" sz="2800" dirty="0"/>
              <a:t>OpenCV </a:t>
            </a:r>
            <a:r>
              <a:rPr lang="ko-KR" altLang="en-US" sz="2800" dirty="0"/>
              <a:t>이미지 연산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69191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en-US" altLang="ko-KR" dirty="0"/>
              <a:t>OpenCV </a:t>
            </a:r>
            <a:r>
              <a:rPr lang="ko-KR" altLang="en-US" dirty="0"/>
              <a:t>이미지 연산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F4FB7BD-B65C-7CE2-19A1-B9015894BA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/>
          <a:p>
            <a:r>
              <a:rPr lang="ko-KR" altLang="en-US" dirty="0"/>
              <a:t>이미지 크기 및 픽셀 확인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DABD67-8DEE-FB2F-2D28-C401F1141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725837"/>
            <a:ext cx="4680520" cy="40543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4CE861D-7CD2-6AF3-72BA-ACAC1FCDEE5F}"/>
              </a:ext>
            </a:extLst>
          </p:cNvPr>
          <p:cNvSpPr txBox="1"/>
          <p:nvPr/>
        </p:nvSpPr>
        <p:spPr>
          <a:xfrm>
            <a:off x="6948264" y="5013176"/>
            <a:ext cx="1856357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(219, 254, 3)</a:t>
            </a:r>
          </a:p>
          <a:p>
            <a:r>
              <a:rPr lang="ko-KR" altLang="en-US" dirty="0"/>
              <a:t>166878</a:t>
            </a:r>
          </a:p>
          <a:p>
            <a:r>
              <a:rPr lang="ko-KR" altLang="en-US" dirty="0"/>
              <a:t>[ 22  71 157]</a:t>
            </a:r>
          </a:p>
          <a:p>
            <a:r>
              <a:rPr lang="ko-KR" altLang="en-US" dirty="0"/>
              <a:t>157</a:t>
            </a:r>
          </a:p>
        </p:txBody>
      </p:sp>
    </p:spTree>
    <p:extLst>
      <p:ext uri="{BB962C8B-B14F-4D97-AF65-F5344CB8AC3E}">
        <p14:creationId xmlns:p14="http://schemas.microsoft.com/office/powerpoint/2010/main" val="27011980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3553</TotalTime>
  <Words>3598</Words>
  <Application>Microsoft Office PowerPoint</Application>
  <PresentationFormat>화면 슬라이드 쇼(4:3)</PresentationFormat>
  <Paragraphs>562</Paragraphs>
  <Slides>61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61</vt:i4>
      </vt:variant>
    </vt:vector>
  </HeadingPairs>
  <TitlesOfParts>
    <vt:vector size="67" baseType="lpstr">
      <vt:lpstr>나눔손글씨 펜</vt:lpstr>
      <vt:lpstr>맑은 고딕</vt:lpstr>
      <vt:lpstr>Wingdings</vt:lpstr>
      <vt:lpstr>Arial</vt:lpstr>
      <vt:lpstr>HY견고딕</vt:lpstr>
      <vt:lpstr>1_Office 테마</vt:lpstr>
      <vt:lpstr>1장</vt:lpstr>
      <vt:lpstr>1장</vt:lpstr>
      <vt:lpstr>1. OpenCV 소개 및 기본 사용법</vt:lpstr>
      <vt:lpstr>1. OpenCV 소개 및 기본 사용법</vt:lpstr>
      <vt:lpstr>1. OpenCV 소개 및 기본 사용법</vt:lpstr>
      <vt:lpstr>1. OpenCV 소개 및 기본 사용법</vt:lpstr>
      <vt:lpstr>1. OpenCV 소개 및 기본 사용법</vt:lpstr>
      <vt:lpstr>1장</vt:lpstr>
      <vt:lpstr>2. OpenCV 이미지 연산</vt:lpstr>
      <vt:lpstr>2. OpenCV 이미지 연산</vt:lpstr>
      <vt:lpstr>2. OpenCV 이미지 연산</vt:lpstr>
      <vt:lpstr>2. OpenCV 이미지 연산</vt:lpstr>
      <vt:lpstr>1장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3. OpenCV 이미지 연산</vt:lpstr>
      <vt:lpstr>1장</vt:lpstr>
      <vt:lpstr>4. OpenCV 이미지 연산</vt:lpstr>
      <vt:lpstr>4. OpenCV 이미지 연산</vt:lpstr>
      <vt:lpstr>4. OpenCV 이미지 연산</vt:lpstr>
      <vt:lpstr>1장</vt:lpstr>
      <vt:lpstr>5. OpenCV 임계점 처리하기</vt:lpstr>
      <vt:lpstr>5. OpenCV 임계점 처리하기</vt:lpstr>
      <vt:lpstr>5. OpenCV 임계점 처리하기</vt:lpstr>
      <vt:lpstr>5. OpenCV 임계점 처리하기</vt:lpstr>
      <vt:lpstr>5. OpenCV 임계점 처리하기</vt:lpstr>
      <vt:lpstr>5. OpenCV 임계점 처리하기</vt:lpstr>
      <vt:lpstr>5. OpenCV 임계점 처리하기</vt:lpstr>
      <vt:lpstr>1장</vt:lpstr>
      <vt:lpstr>6. OpenCV 도형 그리기</vt:lpstr>
      <vt:lpstr>6. OpenCV 도형 그리기</vt:lpstr>
      <vt:lpstr>6. OpenCV 도형 그리기</vt:lpstr>
      <vt:lpstr>6. OpenCV 도형 그리기</vt:lpstr>
      <vt:lpstr>6. OpenCV 도형 그리기</vt:lpstr>
      <vt:lpstr>1장</vt:lpstr>
      <vt:lpstr>7. OpenCV Contours</vt:lpstr>
      <vt:lpstr>7. OpenCV Contours</vt:lpstr>
      <vt:lpstr>1장</vt:lpstr>
      <vt:lpstr>8. OpenCV Contours 처리 </vt:lpstr>
      <vt:lpstr>8. OpenCV Contours 처리 </vt:lpstr>
      <vt:lpstr>8. OpenCV Contours 처리 </vt:lpstr>
      <vt:lpstr>8. OpenCV Contours 처리 </vt:lpstr>
      <vt:lpstr>8. OpenCV Contours 처리 </vt:lpstr>
      <vt:lpstr>8. OpenCV Contours 처리 </vt:lpstr>
      <vt:lpstr>8. OpenCV Contours 처리 </vt:lpstr>
      <vt:lpstr>8. OpenCV Contours 처리 </vt:lpstr>
      <vt:lpstr>1장</vt:lpstr>
      <vt:lpstr>9. OpenCV Filtering</vt:lpstr>
      <vt:lpstr>9. OpenCV Filtering</vt:lpstr>
      <vt:lpstr>9. OpenCV Filtering</vt:lpstr>
      <vt:lpstr>9. OpenCV Filtering</vt:lpstr>
      <vt:lpstr>9. OpenCV Filtering</vt:lpstr>
      <vt:lpstr>9. OpenCV Filtering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오일석</dc:creator>
  <cp:lastModifiedBy>이준표 스마트팩토리융합학과/</cp:lastModifiedBy>
  <cp:revision>912</cp:revision>
  <dcterms:created xsi:type="dcterms:W3CDTF">2006-10-05T04:04:58Z</dcterms:created>
  <dcterms:modified xsi:type="dcterms:W3CDTF">2022-06-23T07:11:01Z</dcterms:modified>
</cp:coreProperties>
</file>

<file path=docProps/thumbnail.jpeg>
</file>